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 id="2147483764" r:id="rId2"/>
    <p:sldMasterId id="2147483751" r:id="rId3"/>
    <p:sldMasterId id="2147483778" r:id="rId4"/>
    <p:sldMasterId id="2147483672" r:id="rId5"/>
    <p:sldMasterId id="2147483781" r:id="rId6"/>
  </p:sldMasterIdLst>
  <p:notesMasterIdLst>
    <p:notesMasterId r:id="rId31"/>
  </p:notesMasterIdLst>
  <p:sldIdLst>
    <p:sldId id="257" r:id="rId7"/>
    <p:sldId id="309" r:id="rId8"/>
    <p:sldId id="10213" r:id="rId9"/>
    <p:sldId id="10214" r:id="rId10"/>
    <p:sldId id="10215" r:id="rId11"/>
    <p:sldId id="10224" r:id="rId12"/>
    <p:sldId id="262" r:id="rId13"/>
    <p:sldId id="282" r:id="rId14"/>
    <p:sldId id="286" r:id="rId15"/>
    <p:sldId id="287" r:id="rId16"/>
    <p:sldId id="10225" r:id="rId17"/>
    <p:sldId id="10226" r:id="rId18"/>
    <p:sldId id="10227" r:id="rId19"/>
    <p:sldId id="10229" r:id="rId20"/>
    <p:sldId id="10228" r:id="rId21"/>
    <p:sldId id="10230" r:id="rId22"/>
    <p:sldId id="10233" r:id="rId23"/>
    <p:sldId id="10232" r:id="rId24"/>
    <p:sldId id="10231" r:id="rId25"/>
    <p:sldId id="10234" r:id="rId26"/>
    <p:sldId id="10235" r:id="rId27"/>
    <p:sldId id="10236" r:id="rId28"/>
    <p:sldId id="10237" r:id="rId29"/>
    <p:sldId id="263"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onsolas" panose="020B0609020204030204" pitchFamily="49"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panose="020B0606030504020204" pitchFamily="34"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
      <p:font typeface="Segoe UI Light" panose="020B0502040204020203" pitchFamily="34" charset="0"/>
      <p:regular r:id="rId50"/>
      <p:italic r:id="rId51"/>
    </p:embeddedFont>
    <p:embeddedFont>
      <p:font typeface="Segoe UI Semibold" panose="020B0702040204020203" pitchFamily="34" charset="0"/>
      <p:bold r:id="rId52"/>
      <p:boldItalic r:id="rId53"/>
    </p:embeddedFont>
    <p:embeddedFont>
      <p:font typeface="Segoe UI Semilight" panose="020B0402040204020203" pitchFamily="34"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541C9-DBCF-4924-A002-E6C5A8D505BF}" v="41" dt="2021-02-24T13:51:47.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8.fntdata"/><Relationship Id="rId21" Type="http://schemas.openxmlformats.org/officeDocument/2006/relationships/slide" Target="slides/slide15.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font" Target="fonts/font20.fntdata"/><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spnet/core/host-and-deploy/aspnet-core-module?view=aspnetcore-5.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spnet/core/host-and-deploy/aspnet-core-module?view=aspnetcore-5.0"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microsoft.com/en-us/aspnet/core/host-and-deploy/directory-structure?view=aspnetcore-5.0" TargetMode="External"/><Relationship Id="rId4" Type="http://schemas.openxmlformats.org/officeDocument/2006/relationships/hyperlink" Target="https://docs.microsoft.com/en-us/aspnet/core/fundamentals/?view=aspnetcore-5.0#content-roo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spnet/core/fundamentals/?view=aspnetcore-5.0&amp;tabs=windows#server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blogs.microsoft.com/dotnet/introducing-net-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An ASP.NET Core app runs with an in-process HTTP server implementation. The server implementation listens for HTTP requests and surfaces them to the app as a set of request features composed into an </a:t>
            </a:r>
            <a:r>
              <a:rPr lang="en-IN" err="1"/>
              <a:t>HttpContext</a:t>
            </a:r>
            <a:r>
              <a:rPr lang="en-IN"/>
              <a:t>.</a:t>
            </a:r>
          </a:p>
          <a:p>
            <a:endParaRPr lang="en-US"/>
          </a:p>
          <a:p>
            <a:r>
              <a:rPr lang="en-IN" b="0" i="0">
                <a:solidFill>
                  <a:srgbClr val="171717"/>
                </a:solidFill>
                <a:effectLst/>
                <a:latin typeface="Segoe UI" panose="020B0502040204020203" pitchFamily="34" charset="0"/>
              </a:rPr>
              <a:t>Kestrel is supported on all platforms and versions that .NET Core supports.</a:t>
            </a:r>
          </a:p>
          <a:p>
            <a:endParaRPr lang="en-IN" b="0" i="0">
              <a:solidFill>
                <a:srgbClr val="171717"/>
              </a:solidFill>
              <a:effectLst/>
              <a:latin typeface="Segoe UI" panose="020B0502040204020203" pitchFamily="34" charset="0"/>
            </a:endParaRPr>
          </a:p>
          <a:p>
            <a:endParaRPr lang="en-IN" b="0" i="0">
              <a:solidFill>
                <a:srgbClr val="171717"/>
              </a:solidFill>
              <a:effectLst/>
              <a:latin typeface="Segoe UI" panose="020B0502040204020203" pitchFamily="34" charset="0"/>
            </a:endParaRPr>
          </a:p>
          <a:p>
            <a:pPr algn="l"/>
            <a:r>
              <a:rPr lang="en-IN" b="0" i="0">
                <a:solidFill>
                  <a:srgbClr val="292929"/>
                </a:solidFill>
                <a:effectLst/>
                <a:latin typeface="charter"/>
              </a:rPr>
              <a:t>It’s a listening server and a command-line interface. It is based on the </a:t>
            </a:r>
            <a:r>
              <a:rPr lang="en-IN" b="0" i="0" err="1">
                <a:solidFill>
                  <a:srgbClr val="292929"/>
                </a:solidFill>
                <a:effectLst/>
                <a:latin typeface="charter"/>
              </a:rPr>
              <a:t>libuv</a:t>
            </a:r>
            <a:r>
              <a:rPr lang="en-IN" b="0" i="0">
                <a:solidFill>
                  <a:srgbClr val="292929"/>
                </a:solidFill>
                <a:effectLst/>
                <a:latin typeface="charter"/>
              </a:rPr>
              <a:t> library, the same one used by node.js. </a:t>
            </a:r>
            <a:r>
              <a:rPr lang="en-IN" b="0" i="0" err="1">
                <a:solidFill>
                  <a:srgbClr val="292929"/>
                </a:solidFill>
                <a:effectLst/>
                <a:latin typeface="charter"/>
              </a:rPr>
              <a:t>Libuv</a:t>
            </a:r>
            <a:r>
              <a:rPr lang="en-IN" b="0" i="0">
                <a:solidFill>
                  <a:srgbClr val="292929"/>
                </a:solidFill>
                <a:effectLst/>
                <a:latin typeface="charter"/>
              </a:rPr>
              <a:t> supports an event-driven style of programming. Some of its core utilities include non-blocking network support and asynchronous file system access with other benefits.</a:t>
            </a:r>
          </a:p>
          <a:p>
            <a:pPr algn="l"/>
            <a:r>
              <a:rPr lang="en-IN" b="0" i="0">
                <a:solidFill>
                  <a:srgbClr val="292929"/>
                </a:solidFill>
                <a:effectLst/>
                <a:latin typeface="charter"/>
              </a:rPr>
              <a:t>The Kestrel web server is not meant to be an Internet facing web server, but rather an application server that handles very specific data processing tasks. Kestrel is optimized for application scenarios and it not meant for other things like static file serving or managing the server’s lifetime.</a:t>
            </a:r>
          </a:p>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1171561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171717"/>
                </a:solidFill>
                <a:effectLst/>
                <a:latin typeface="Segoe UI" panose="020B0502040204020203" pitchFamily="34" charset="0"/>
              </a:rPr>
              <a:t>HTTP.sys isn't compatible with the </a:t>
            </a:r>
            <a:r>
              <a:rPr lang="en-IN" b="1" i="0" u="none" strike="noStrike">
                <a:effectLst/>
                <a:latin typeface="Segoe UI" panose="020B0502040204020203" pitchFamily="34" charset="0"/>
                <a:hlinkClick r:id="rId3"/>
              </a:rPr>
              <a:t>ASP.NET Core Module</a:t>
            </a:r>
            <a:r>
              <a:rPr lang="en-IN" b="0" i="0">
                <a:solidFill>
                  <a:srgbClr val="171717"/>
                </a:solidFill>
                <a:effectLst/>
                <a:latin typeface="Segoe UI" panose="020B0502040204020203" pitchFamily="34" charset="0"/>
              </a:rPr>
              <a:t> and can't be used with IIS or IIS Express</a:t>
            </a:r>
          </a:p>
          <a:p>
            <a:r>
              <a:rPr lang="en-IN" b="0" i="0">
                <a:solidFill>
                  <a:srgbClr val="171717"/>
                </a:solidFill>
                <a:effectLst/>
                <a:latin typeface="Segoe UI" panose="020B0502040204020203" pitchFamily="34" charset="0"/>
              </a:rPr>
              <a:t>HTTP.sys is useful for deployments where:</a:t>
            </a:r>
          </a:p>
          <a:p>
            <a:pPr marL="171450" indent="-171450">
              <a:buFont typeface="Arial" panose="020B0604020202020204" pitchFamily="34" charset="0"/>
              <a:buChar char="•"/>
            </a:pPr>
            <a:r>
              <a:rPr lang="en-IN" b="0" i="0">
                <a:solidFill>
                  <a:srgbClr val="171717"/>
                </a:solidFill>
                <a:effectLst/>
                <a:latin typeface="Segoe UI" panose="020B0502040204020203" pitchFamily="34" charset="0"/>
              </a:rPr>
              <a:t>There's a need to expose the server directly to the Internet without using IIS.</a:t>
            </a:r>
          </a:p>
          <a:p>
            <a:pPr marL="171450" indent="-171450">
              <a:buFont typeface="Arial" panose="020B0604020202020204" pitchFamily="34" charset="0"/>
              <a:buChar char="•"/>
            </a:pPr>
            <a:r>
              <a:rPr lang="en-IN" b="0" i="0">
                <a:solidFill>
                  <a:srgbClr val="171717"/>
                </a:solidFill>
                <a:effectLst/>
                <a:latin typeface="Segoe UI" panose="020B0502040204020203" pitchFamily="34" charset="0"/>
              </a:rPr>
              <a:t>An internal deployment requires a feature not available in Kestrel. </a:t>
            </a:r>
          </a:p>
          <a:p>
            <a:pPr marL="171450" indent="-171450">
              <a:buFont typeface="Arial" panose="020B0604020202020204" pitchFamily="34" charset="0"/>
              <a:buChar char="•"/>
            </a:pPr>
            <a:endParaRPr lang="en-IN" b="0" i="0">
              <a:solidFill>
                <a:srgbClr val="171717"/>
              </a:solidFill>
              <a:effectLst/>
              <a:latin typeface="Segoe UI" panose="020B0502040204020203" pitchFamily="34" charset="0"/>
            </a:endParaRPr>
          </a:p>
          <a:p>
            <a:pPr marL="0" indent="0">
              <a:buFont typeface="Arial" panose="020B0604020202020204" pitchFamily="34" charset="0"/>
              <a:buNone/>
            </a:pPr>
            <a:r>
              <a:rPr lang="en-IN" b="0" i="0">
                <a:solidFill>
                  <a:srgbClr val="171717"/>
                </a:solidFill>
                <a:effectLst/>
                <a:latin typeface="Segoe UI" panose="020B0502040204020203" pitchFamily="34" charset="0"/>
              </a:rPr>
              <a:t>HTTP.sys is mature technology that protects against many types of attacks and provides the robustness, security, and scalability of a full-featured web server. IIS itself runs as an HTTP listener on top of HTTP.sys</a:t>
            </a:r>
          </a:p>
          <a:p>
            <a:pPr marL="0" indent="0">
              <a:buFont typeface="Arial" panose="020B0604020202020204" pitchFamily="34" charset="0"/>
              <a:buNone/>
            </a:pPr>
            <a:endParaRPr lang="en-IN" b="0" i="0">
              <a:solidFill>
                <a:srgbClr val="171717"/>
              </a:solidFill>
              <a:effectLst/>
              <a:latin typeface="Segoe UI" panose="020B0502040204020203" pitchFamily="34" charset="0"/>
            </a:endParaRP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416251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1">
                <a:solidFill>
                  <a:srgbClr val="444444"/>
                </a:solidFill>
                <a:effectLst/>
                <a:latin typeface="Open Sans" panose="020B0606030504020204" pitchFamily="34" charset="0"/>
              </a:rPr>
              <a:t>“In earlier versions of ASP.NET Core, IIS serves as a reverse proxy. In 2.2, the ASP.NET Core Module can boot the </a:t>
            </a:r>
            <a:r>
              <a:rPr lang="en-IN" b="0" i="1" err="1">
                <a:solidFill>
                  <a:srgbClr val="444444"/>
                </a:solidFill>
                <a:effectLst/>
                <a:latin typeface="Open Sans" panose="020B0606030504020204" pitchFamily="34" charset="0"/>
              </a:rPr>
              <a:t>CoreCLR</a:t>
            </a:r>
            <a:r>
              <a:rPr lang="en-IN" b="0" i="1">
                <a:solidFill>
                  <a:srgbClr val="444444"/>
                </a:solidFill>
                <a:effectLst/>
                <a:latin typeface="Open Sans" panose="020B0606030504020204" pitchFamily="34" charset="0"/>
              </a:rPr>
              <a:t> and host an app inside the IIS worker process (w3wp.exe). In-process hosting provides performance and diagnostic gains when running with IIS.” </a:t>
            </a:r>
            <a:endParaRPr lang="en-IN" b="0" i="0">
              <a:solidFill>
                <a:srgbClr val="171717"/>
              </a:solidFill>
              <a:effectLst/>
              <a:latin typeface="Segoe UI" panose="020B0502040204020203" pitchFamily="34" charset="0"/>
            </a:endParaRPr>
          </a:p>
          <a:p>
            <a:pPr marL="0" indent="0">
              <a:buFont typeface="Arial" panose="020B0604020202020204" pitchFamily="34" charset="0"/>
              <a:buNone/>
            </a:pPr>
            <a:endParaRPr lang="en-US"/>
          </a:p>
          <a:p>
            <a:pPr marL="0" indent="0">
              <a:buFont typeface="Arial" panose="020B0604020202020204" pitchFamily="34" charset="0"/>
              <a:buNone/>
            </a:pPr>
            <a:r>
              <a:rPr lang="en-IN" b="0" i="0">
                <a:solidFill>
                  <a:srgbClr val="171717"/>
                </a:solidFill>
                <a:effectLst/>
                <a:latin typeface="Segoe UI" panose="020B0502040204020203" pitchFamily="34" charset="0"/>
              </a:rPr>
              <a:t>The ASP.NET Core Module is a native IIS module that plugs into the IIS pipeline, allowing ASP.NET Core applications to work with IIS. Run ASP.NET Core apps with IIS by either:</a:t>
            </a: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101477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1">
                <a:solidFill>
                  <a:srgbClr val="444444"/>
                </a:solidFill>
                <a:effectLst/>
                <a:latin typeface="Open Sans" panose="020B0606030504020204" pitchFamily="34" charset="0"/>
              </a:rPr>
              <a:t>“In earlier versions of ASP.NET Core, IIS serves as a reverse proxy. In 2.2, the ASP.NET Core Module can boot the </a:t>
            </a:r>
            <a:r>
              <a:rPr lang="en-IN" b="0" i="1" err="1">
                <a:solidFill>
                  <a:srgbClr val="444444"/>
                </a:solidFill>
                <a:effectLst/>
                <a:latin typeface="Open Sans" panose="020B0606030504020204" pitchFamily="34" charset="0"/>
              </a:rPr>
              <a:t>CoreCLR</a:t>
            </a:r>
            <a:r>
              <a:rPr lang="en-IN" b="0" i="1">
                <a:solidFill>
                  <a:srgbClr val="444444"/>
                </a:solidFill>
                <a:effectLst/>
                <a:latin typeface="Open Sans" panose="020B0606030504020204" pitchFamily="34" charset="0"/>
              </a:rPr>
              <a:t> and host an app inside the IIS worker process (w3wp.exe). In-process hosting provides performance and diagnostic gains when running with IIS.” </a:t>
            </a:r>
            <a:endParaRPr lang="en-IN" b="0" i="0">
              <a:solidFill>
                <a:srgbClr val="171717"/>
              </a:solidFill>
              <a:effectLst/>
              <a:latin typeface="Segoe UI" panose="020B0502040204020203" pitchFamily="34" charset="0"/>
            </a:endParaRPr>
          </a:p>
          <a:p>
            <a:pPr marL="0" indent="0">
              <a:buFont typeface="Arial" panose="020B0604020202020204" pitchFamily="34" charset="0"/>
              <a:buNone/>
            </a:pPr>
            <a:endParaRPr lang="en-US"/>
          </a:p>
          <a:p>
            <a:pPr marL="0" indent="0">
              <a:buFont typeface="Arial" panose="020B0604020202020204" pitchFamily="34" charset="0"/>
              <a:buNone/>
            </a:pPr>
            <a:r>
              <a:rPr lang="en-IN" b="0" i="0">
                <a:solidFill>
                  <a:srgbClr val="171717"/>
                </a:solidFill>
                <a:effectLst/>
                <a:latin typeface="Segoe UI" panose="020B0502040204020203" pitchFamily="34" charset="0"/>
              </a:rPr>
              <a:t>The ASP.NET Core Module is a native IIS module that plugs into the IIS pipeline, allowing ASP.NET Core applications to work with IIS. Run ASP.NET Core apps with IIS by either:</a:t>
            </a: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398562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a:solidFill>
                  <a:srgbClr val="292929"/>
                </a:solidFill>
                <a:effectLst/>
                <a:latin typeface="charter"/>
              </a:rPr>
              <a:t>The earlier versions of ASP.NET Core required you to host the application in IIS using an Out-of-Process hosting model that proxies through IIS</a:t>
            </a:r>
          </a:p>
          <a:p>
            <a:pPr algn="l">
              <a:buFont typeface="+mj-lt"/>
              <a:buAutoNum type="arabicPeriod"/>
            </a:pPr>
            <a:r>
              <a:rPr lang="en-IN" b="0" i="0">
                <a:solidFill>
                  <a:srgbClr val="292929"/>
                </a:solidFill>
                <a:effectLst/>
                <a:latin typeface="charter"/>
              </a:rPr>
              <a:t>Requests that hit IIS or </a:t>
            </a:r>
            <a:r>
              <a:rPr lang="en-IN" b="0" i="0" err="1">
                <a:solidFill>
                  <a:srgbClr val="292929"/>
                </a:solidFill>
                <a:effectLst/>
                <a:latin typeface="charter"/>
              </a:rPr>
              <a:t>IISExpress</a:t>
            </a:r>
            <a:r>
              <a:rPr lang="en-IN" b="0" i="0">
                <a:solidFill>
                  <a:srgbClr val="292929"/>
                </a:solidFill>
                <a:effectLst/>
                <a:latin typeface="charter"/>
              </a:rPr>
              <a:t> are forwarded to the ASP.NET Core web application running within Kestrel Web Server</a:t>
            </a:r>
          </a:p>
          <a:p>
            <a:pPr algn="l">
              <a:buFont typeface="+mj-lt"/>
              <a:buAutoNum type="arabicPeriod"/>
            </a:pPr>
            <a:endParaRPr lang="en-IN" b="0" i="0">
              <a:solidFill>
                <a:srgbClr val="292929"/>
              </a:solidFill>
              <a:effectLst/>
              <a:latin typeface="charter"/>
            </a:endParaRPr>
          </a:p>
          <a:p>
            <a:pPr algn="l">
              <a:buFont typeface="+mj-lt"/>
              <a:buAutoNum type="arabicPeriod"/>
            </a:pPr>
            <a:r>
              <a:rPr lang="en-IN" b="0" i="0">
                <a:solidFill>
                  <a:srgbClr val="292929"/>
                </a:solidFill>
                <a:effectLst/>
                <a:latin typeface="charter"/>
              </a:rPr>
              <a:t>In the Out-Of-Process hosting model the ASP.NET Core application runs in a separate process from that of the IIS or IIS Express process.</a:t>
            </a:r>
          </a:p>
          <a:p>
            <a:pPr algn="l">
              <a:buFont typeface="+mj-lt"/>
              <a:buAutoNum type="arabicPeriod"/>
            </a:pPr>
            <a:r>
              <a:rPr lang="en-IN" b="0" i="0">
                <a:solidFill>
                  <a:srgbClr val="292929"/>
                </a:solidFill>
                <a:effectLst/>
                <a:latin typeface="charter"/>
              </a:rPr>
              <a:t>This was the case for all ASP.NET Core application prior to version 2.2</a:t>
            </a:r>
          </a:p>
          <a:p>
            <a:pPr algn="l">
              <a:buFont typeface="+mj-lt"/>
              <a:buAutoNum type="arabicPeriod"/>
            </a:pPr>
            <a:r>
              <a:rPr lang="en-IN" b="0" i="0">
                <a:solidFill>
                  <a:srgbClr val="292929"/>
                </a:solidFill>
                <a:effectLst/>
                <a:latin typeface="charter"/>
              </a:rPr>
              <a:t>In this model the IIS basically acts like a proxy server.</a:t>
            </a:r>
          </a:p>
          <a:p>
            <a:pPr algn="l">
              <a:buFont typeface="+mj-lt"/>
              <a:buAutoNum type="arabicPeriod"/>
            </a:pPr>
            <a:endParaRPr lang="en-IN"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18</a:t>
            </a:fld>
            <a:endParaRPr lang="en-US"/>
          </a:p>
        </p:txBody>
      </p:sp>
    </p:spTree>
    <p:extLst>
      <p:ext uri="{BB962C8B-B14F-4D97-AF65-F5344CB8AC3E}">
        <p14:creationId xmlns:p14="http://schemas.microsoft.com/office/powerpoint/2010/main" val="3645939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a:solidFill>
                  <a:srgbClr val="292929"/>
                </a:solidFill>
                <a:effectLst/>
                <a:latin typeface="charter"/>
              </a:rPr>
              <a:t>Instead of forwarding requests to Kestrel, a new Web Server implementation (</a:t>
            </a:r>
            <a:r>
              <a:rPr lang="en-IN" b="0" i="0" err="1">
                <a:solidFill>
                  <a:srgbClr val="292929"/>
                </a:solidFill>
                <a:effectLst/>
                <a:latin typeface="charter"/>
              </a:rPr>
              <a:t>IISHttpServer</a:t>
            </a:r>
            <a:r>
              <a:rPr lang="en-IN" b="0" i="0">
                <a:solidFill>
                  <a:srgbClr val="292929"/>
                </a:solidFill>
                <a:effectLst/>
                <a:latin typeface="charter"/>
              </a:rPr>
              <a:t>) is hosted directly inside the IIS Application Pool, which then serves the request.</a:t>
            </a:r>
            <a:endParaRPr lang="en-IN" b="0" i="0">
              <a:solidFill>
                <a:srgbClr val="171717"/>
              </a:solidFill>
              <a:effectLst/>
              <a:latin typeface="Segoe UI" panose="020B0502040204020203" pitchFamily="34" charset="0"/>
            </a:endParaRPr>
          </a:p>
          <a:p>
            <a:pPr algn="l">
              <a:buFont typeface="+mj-lt"/>
              <a:buAutoNum type="arabicPeriod"/>
            </a:pPr>
            <a:endParaRPr lang="en-IN" b="0" i="0">
              <a:solidFill>
                <a:srgbClr val="171717"/>
              </a:solidFill>
              <a:effectLst/>
              <a:latin typeface="Segoe UI" panose="020B0502040204020203" pitchFamily="34" charset="0"/>
            </a:endParaRPr>
          </a:p>
          <a:p>
            <a:pPr algn="l">
              <a:buFont typeface="+mj-lt"/>
              <a:buAutoNum type="arabicPeriod"/>
            </a:pPr>
            <a:r>
              <a:rPr lang="en-IN" b="0" i="0">
                <a:solidFill>
                  <a:srgbClr val="171717"/>
                </a:solidFill>
                <a:effectLst/>
                <a:latin typeface="Segoe UI" panose="020B0502040204020203" pitchFamily="34" charset="0"/>
              </a:rPr>
              <a:t>A request arrives from the web to the kernel-mode HTTP.sys driver.</a:t>
            </a:r>
          </a:p>
          <a:p>
            <a:pPr algn="l">
              <a:buFont typeface="+mj-lt"/>
              <a:buAutoNum type="arabicPeriod"/>
            </a:pPr>
            <a:r>
              <a:rPr lang="en-IN" b="0" i="0">
                <a:solidFill>
                  <a:srgbClr val="171717"/>
                </a:solidFill>
                <a:effectLst/>
                <a:latin typeface="Segoe UI" panose="020B0502040204020203" pitchFamily="34" charset="0"/>
              </a:rPr>
              <a:t>The driver routes the native request to IIS on the website's configured port, usually 80 (HTTP) or 443 (HTTPS).</a:t>
            </a:r>
          </a:p>
          <a:p>
            <a:pPr algn="l">
              <a:buFont typeface="+mj-lt"/>
              <a:buAutoNum type="arabicPeriod"/>
            </a:pPr>
            <a:r>
              <a:rPr lang="en-IN" b="0" i="0">
                <a:solidFill>
                  <a:srgbClr val="171717"/>
                </a:solidFill>
                <a:effectLst/>
                <a:latin typeface="Segoe UI" panose="020B0502040204020203" pitchFamily="34" charset="0"/>
              </a:rPr>
              <a:t>The ASP.NET Core Module receives the native request and passes it to IIS HTTP Server (</a:t>
            </a:r>
            <a:r>
              <a:rPr lang="en-IN" b="0" i="0" err="1">
                <a:solidFill>
                  <a:srgbClr val="171717"/>
                </a:solidFill>
                <a:effectLst/>
                <a:latin typeface="Segoe UI" panose="020B0502040204020203" pitchFamily="34" charset="0"/>
              </a:rPr>
              <a:t>IISHttpServer</a:t>
            </a:r>
            <a:r>
              <a:rPr lang="en-IN" b="0" i="0">
                <a:solidFill>
                  <a:srgbClr val="171717"/>
                </a:solidFill>
                <a:effectLst/>
                <a:latin typeface="Segoe UI" panose="020B0502040204020203" pitchFamily="34" charset="0"/>
              </a:rPr>
              <a:t>). IIS HTTP Server is an in-process server implementation for IIS that converts the request from native to managed</a:t>
            </a:r>
          </a:p>
          <a:p>
            <a:pPr algn="l">
              <a:buFont typeface="+mj-lt"/>
              <a:buAutoNum type="arabicPeriod"/>
            </a:pPr>
            <a:endParaRPr lang="en-IN" b="0" i="0">
              <a:solidFill>
                <a:srgbClr val="171717"/>
              </a:solidFill>
              <a:effectLst/>
              <a:latin typeface="Segoe UI" panose="020B0502040204020203" pitchFamily="34" charset="0"/>
            </a:endParaRPr>
          </a:p>
          <a:p>
            <a:pPr algn="l"/>
            <a:r>
              <a:rPr lang="en-IN" b="0" i="0">
                <a:solidFill>
                  <a:srgbClr val="171717"/>
                </a:solidFill>
                <a:effectLst/>
                <a:latin typeface="Segoe UI" panose="020B0502040204020203" pitchFamily="34" charset="0"/>
              </a:rPr>
              <a:t>After the IIS HTTP Server processes the request:</a:t>
            </a:r>
          </a:p>
          <a:p>
            <a:pPr algn="l">
              <a:buFont typeface="+mj-lt"/>
              <a:buAutoNum type="arabicPeriod"/>
            </a:pPr>
            <a:r>
              <a:rPr lang="en-IN" b="0" i="0">
                <a:solidFill>
                  <a:srgbClr val="171717"/>
                </a:solidFill>
                <a:effectLst/>
                <a:latin typeface="Segoe UI" panose="020B0502040204020203" pitchFamily="34" charset="0"/>
              </a:rPr>
              <a:t>The request is sent to the ASP.NET Core middleware pipeline.</a:t>
            </a:r>
          </a:p>
          <a:p>
            <a:pPr algn="l">
              <a:buFont typeface="+mj-lt"/>
              <a:buAutoNum type="arabicPeriod"/>
            </a:pPr>
            <a:r>
              <a:rPr lang="en-IN" b="0" i="0">
                <a:solidFill>
                  <a:srgbClr val="171717"/>
                </a:solidFill>
                <a:effectLst/>
                <a:latin typeface="Segoe UI" panose="020B0502040204020203" pitchFamily="34" charset="0"/>
              </a:rPr>
              <a:t>The middleware pipeline handles the request and passes it on as an </a:t>
            </a:r>
            <a:r>
              <a:rPr lang="en-IN" b="0" i="0" err="1">
                <a:solidFill>
                  <a:srgbClr val="171717"/>
                </a:solidFill>
                <a:effectLst/>
                <a:latin typeface="Segoe UI" panose="020B0502040204020203" pitchFamily="34" charset="0"/>
              </a:rPr>
              <a:t>HttpContext</a:t>
            </a:r>
            <a:r>
              <a:rPr lang="en-IN" b="0" i="0">
                <a:solidFill>
                  <a:srgbClr val="171717"/>
                </a:solidFill>
                <a:effectLst/>
                <a:latin typeface="Segoe UI" panose="020B0502040204020203" pitchFamily="34" charset="0"/>
              </a:rPr>
              <a:t> instance to the app's logic.</a:t>
            </a:r>
          </a:p>
          <a:p>
            <a:pPr algn="l">
              <a:buFont typeface="+mj-lt"/>
              <a:buAutoNum type="arabicPeriod"/>
            </a:pPr>
            <a:r>
              <a:rPr lang="en-IN" b="0" i="0">
                <a:solidFill>
                  <a:srgbClr val="171717"/>
                </a:solidFill>
                <a:effectLst/>
                <a:latin typeface="Segoe UI" panose="020B0502040204020203" pitchFamily="34" charset="0"/>
              </a:rPr>
              <a:t>The app's response is passed back to IIS through IIS HTTP Server.</a:t>
            </a:r>
          </a:p>
          <a:p>
            <a:pPr algn="l">
              <a:buFont typeface="+mj-lt"/>
              <a:buAutoNum type="arabicPeriod"/>
            </a:pPr>
            <a:r>
              <a:rPr lang="en-IN" b="0" i="0">
                <a:solidFill>
                  <a:srgbClr val="171717"/>
                </a:solidFill>
                <a:effectLst/>
                <a:latin typeface="Segoe UI" panose="020B0502040204020203" pitchFamily="34" charset="0"/>
              </a:rPr>
              <a:t>IIS sends the response to the client that initiated the request.</a:t>
            </a:r>
          </a:p>
          <a:p>
            <a:pPr algn="l">
              <a:buFont typeface="+mj-lt"/>
              <a:buNone/>
            </a:pPr>
            <a:endParaRPr lang="en-IN"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19</a:t>
            </a:fld>
            <a:endParaRPr lang="en-US"/>
          </a:p>
        </p:txBody>
      </p:sp>
    </p:spTree>
    <p:extLst>
      <p:ext uri="{BB962C8B-B14F-4D97-AF65-F5344CB8AC3E}">
        <p14:creationId xmlns:p14="http://schemas.microsoft.com/office/powerpoint/2010/main" val="173044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IN">
                <a:effectLst/>
              </a:rPr>
              <a:t>The </a:t>
            </a:r>
            <a:r>
              <a:rPr lang="en-IN" err="1">
                <a:effectLst/>
              </a:rPr>
              <a:t>web.config</a:t>
            </a:r>
            <a:r>
              <a:rPr lang="en-IN">
                <a:effectLst/>
              </a:rPr>
              <a:t> is a file that is read by IIS and the </a:t>
            </a:r>
            <a:r>
              <a:rPr lang="en-IN" u="none" strike="noStrike">
                <a:effectLst/>
                <a:hlinkClick r:id="rId3"/>
              </a:rPr>
              <a:t>ASP.NET Core Module</a:t>
            </a:r>
            <a:r>
              <a:rPr lang="en-IN">
                <a:effectLst/>
              </a:rPr>
              <a:t> to configure an app hosted with IIS.</a:t>
            </a:r>
            <a:endParaRPr lang="en-IN" b="0" i="0">
              <a:solidFill>
                <a:srgbClr val="171717"/>
              </a:solidFill>
              <a:effectLst/>
              <a:latin typeface="Segoe UI" panose="020B0502040204020203" pitchFamily="34" charset="0"/>
            </a:endParaRPr>
          </a:p>
          <a:p>
            <a:pPr algn="l">
              <a:buFont typeface="+mj-lt"/>
              <a:buAutoNum type="arabicPeriod"/>
            </a:pPr>
            <a:r>
              <a:rPr lang="en-IN" b="0" i="0">
                <a:solidFill>
                  <a:srgbClr val="171717"/>
                </a:solidFill>
                <a:effectLst/>
                <a:latin typeface="Segoe UI" panose="020B0502040204020203" pitchFamily="34" charset="0"/>
              </a:rPr>
              <a:t>The ASP.NET Core Module is configured with the </a:t>
            </a:r>
            <a:r>
              <a:rPr lang="en-IN" err="1"/>
              <a:t>aspNetCore</a:t>
            </a:r>
            <a:r>
              <a:rPr lang="en-IN" b="0" i="0">
                <a:solidFill>
                  <a:srgbClr val="171717"/>
                </a:solidFill>
                <a:effectLst/>
                <a:latin typeface="Segoe UI" panose="020B0502040204020203" pitchFamily="34" charset="0"/>
              </a:rPr>
              <a:t> section of the </a:t>
            </a:r>
            <a:r>
              <a:rPr lang="en-IN" err="1"/>
              <a:t>system.webServer</a:t>
            </a:r>
            <a:r>
              <a:rPr lang="en-IN" b="0" i="0">
                <a:solidFill>
                  <a:srgbClr val="171717"/>
                </a:solidFill>
                <a:effectLst/>
                <a:latin typeface="Segoe UI" panose="020B0502040204020203" pitchFamily="34" charset="0"/>
              </a:rPr>
              <a:t> node in the site's </a:t>
            </a:r>
            <a:r>
              <a:rPr lang="en-IN" err="1"/>
              <a:t>web.config</a:t>
            </a:r>
            <a:r>
              <a:rPr lang="en-IN" b="0" i="0">
                <a:solidFill>
                  <a:srgbClr val="171717"/>
                </a:solidFill>
                <a:effectLst/>
                <a:latin typeface="Segoe UI" panose="020B0502040204020203" pitchFamily="34" charset="0"/>
              </a:rPr>
              <a:t> file.</a:t>
            </a:r>
          </a:p>
          <a:p>
            <a:pPr algn="l">
              <a:buFont typeface="+mj-lt"/>
              <a:buAutoNum type="arabicPeriod"/>
            </a:pPr>
            <a:r>
              <a:rPr lang="en-IN" b="0" i="0">
                <a:solidFill>
                  <a:srgbClr val="171717"/>
                </a:solidFill>
                <a:effectLst/>
                <a:latin typeface="Segoe UI" panose="020B0502040204020203" pitchFamily="34" charset="0"/>
              </a:rPr>
              <a:t>file must be present at the </a:t>
            </a:r>
            <a:r>
              <a:rPr lang="en-IN" b="0" i="0" u="none" strike="noStrike">
                <a:effectLst/>
                <a:latin typeface="Segoe UI" panose="020B0502040204020203" pitchFamily="34" charset="0"/>
                <a:hlinkClick r:id="rId4"/>
              </a:rPr>
              <a:t>content root</a:t>
            </a:r>
            <a:r>
              <a:rPr lang="en-IN" b="0" i="0">
                <a:solidFill>
                  <a:srgbClr val="171717"/>
                </a:solidFill>
                <a:effectLst/>
                <a:latin typeface="Segoe UI" panose="020B0502040204020203" pitchFamily="34" charset="0"/>
              </a:rPr>
              <a:t> path (typically the app base path) of the deployed app</a:t>
            </a:r>
          </a:p>
          <a:p>
            <a:pPr algn="l">
              <a:buFont typeface="+mj-lt"/>
              <a:buAutoNum type="arabicPeriod"/>
            </a:pPr>
            <a:endParaRPr lang="en-IN" b="0" i="0">
              <a:solidFill>
                <a:srgbClr val="171717"/>
              </a:solidFill>
              <a:effectLst/>
              <a:latin typeface="Segoe UI" panose="020B0502040204020203" pitchFamily="34" charset="0"/>
            </a:endParaRPr>
          </a:p>
          <a:p>
            <a:pPr algn="l">
              <a:buFont typeface="+mj-lt"/>
              <a:buAutoNum type="arabicPeriod"/>
            </a:pPr>
            <a:r>
              <a:rPr lang="en-IN" b="0" i="0">
                <a:solidFill>
                  <a:srgbClr val="171717"/>
                </a:solidFill>
                <a:effectLst/>
                <a:latin typeface="Segoe UI" panose="020B0502040204020203" pitchFamily="34" charset="0"/>
              </a:rPr>
              <a:t>During publishing</a:t>
            </a:r>
          </a:p>
          <a:p>
            <a:pPr marL="628650" lvl="1" indent="-171450" algn="l">
              <a:buFont typeface="Arial" panose="020B0604020202020204" pitchFamily="34" charset="0"/>
              <a:buChar char="•"/>
            </a:pPr>
            <a:r>
              <a:rPr lang="en-IN" b="0" i="0">
                <a:solidFill>
                  <a:srgbClr val="171717"/>
                </a:solidFill>
                <a:effectLst/>
                <a:latin typeface="Segoe UI" panose="020B0502040204020203" pitchFamily="34" charset="0"/>
              </a:rPr>
              <a:t>If a </a:t>
            </a:r>
            <a:r>
              <a:rPr lang="en-IN" b="0" i="0" err="1">
                <a:solidFill>
                  <a:srgbClr val="171717"/>
                </a:solidFill>
                <a:effectLst/>
                <a:latin typeface="Segoe UI" panose="020B0502040204020203" pitchFamily="34" charset="0"/>
              </a:rPr>
              <a:t>web.config</a:t>
            </a:r>
            <a:r>
              <a:rPr lang="en-IN" b="0" i="0">
                <a:solidFill>
                  <a:srgbClr val="171717"/>
                </a:solidFill>
                <a:effectLst/>
                <a:latin typeface="Segoe UI" panose="020B0502040204020203" pitchFamily="34" charset="0"/>
              </a:rPr>
              <a:t> file isn't present in the project, the file is created with the correct </a:t>
            </a:r>
            <a:r>
              <a:rPr lang="en-IN" b="0" i="0" err="1">
                <a:solidFill>
                  <a:srgbClr val="171717"/>
                </a:solidFill>
                <a:effectLst/>
                <a:latin typeface="Segoe UI" panose="020B0502040204020203" pitchFamily="34" charset="0"/>
              </a:rPr>
              <a:t>processPath</a:t>
            </a:r>
            <a:r>
              <a:rPr lang="en-IN" b="0" i="0">
                <a:solidFill>
                  <a:srgbClr val="171717"/>
                </a:solidFill>
                <a:effectLst/>
                <a:latin typeface="Segoe UI" panose="020B0502040204020203" pitchFamily="34" charset="0"/>
              </a:rPr>
              <a:t> and arguments to configure the ASP.NET Core Module and moved to </a:t>
            </a:r>
            <a:r>
              <a:rPr lang="en-IN" b="0" i="0" u="none" strike="noStrike">
                <a:solidFill>
                  <a:srgbClr val="171717"/>
                </a:solidFill>
                <a:effectLst/>
                <a:latin typeface="Segoe UI" panose="020B0502040204020203" pitchFamily="34" charset="0"/>
                <a:hlinkClick r:id="rId5"/>
              </a:rPr>
              <a:t>published output</a:t>
            </a:r>
            <a:r>
              <a:rPr lang="en-IN" b="0" i="0">
                <a:solidFill>
                  <a:srgbClr val="171717"/>
                </a:solidFill>
                <a:effectLst/>
                <a:latin typeface="Segoe UI" panose="020B0502040204020203" pitchFamily="34" charset="0"/>
              </a:rPr>
              <a:t>.</a:t>
            </a:r>
          </a:p>
          <a:p>
            <a:pPr marL="628650" lvl="1" indent="-171450" algn="l">
              <a:buFont typeface="Arial" panose="020B0604020202020204" pitchFamily="34" charset="0"/>
              <a:buChar char="•"/>
            </a:pPr>
            <a:r>
              <a:rPr lang="en-IN" b="0" i="0">
                <a:solidFill>
                  <a:srgbClr val="171717"/>
                </a:solidFill>
                <a:effectLst/>
                <a:latin typeface="Segoe UI" panose="020B0502040204020203" pitchFamily="34" charset="0"/>
              </a:rPr>
              <a:t>If a </a:t>
            </a:r>
            <a:r>
              <a:rPr lang="en-IN" b="0" i="0" err="1">
                <a:solidFill>
                  <a:srgbClr val="171717"/>
                </a:solidFill>
                <a:effectLst/>
                <a:latin typeface="Segoe UI" panose="020B0502040204020203" pitchFamily="34" charset="0"/>
              </a:rPr>
              <a:t>web.config</a:t>
            </a:r>
            <a:r>
              <a:rPr lang="en-IN" b="0" i="0">
                <a:solidFill>
                  <a:srgbClr val="171717"/>
                </a:solidFill>
                <a:effectLst/>
                <a:latin typeface="Segoe UI" panose="020B0502040204020203" pitchFamily="34" charset="0"/>
              </a:rPr>
              <a:t> file is present in the project, the file is transformed with the correct </a:t>
            </a:r>
            <a:r>
              <a:rPr lang="en-IN" b="0" i="0" err="1">
                <a:solidFill>
                  <a:srgbClr val="171717"/>
                </a:solidFill>
                <a:effectLst/>
                <a:latin typeface="Segoe UI" panose="020B0502040204020203" pitchFamily="34" charset="0"/>
              </a:rPr>
              <a:t>processPath</a:t>
            </a:r>
            <a:r>
              <a:rPr lang="en-IN" b="0" i="0">
                <a:solidFill>
                  <a:srgbClr val="171717"/>
                </a:solidFill>
                <a:effectLst/>
                <a:latin typeface="Segoe UI" panose="020B0502040204020203" pitchFamily="34" charset="0"/>
              </a:rPr>
              <a:t> and arguments to configure the ASP.NET Core Module and moved to published output. The transformation doesn't modify IIS configuration settings in the file.</a:t>
            </a:r>
          </a:p>
        </p:txBody>
      </p:sp>
      <p:sp>
        <p:nvSpPr>
          <p:cNvPr id="4" name="Slide Number Placeholder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2374893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a:solidFill>
                  <a:srgbClr val="292929"/>
                </a:solidFill>
                <a:effectLst/>
                <a:latin typeface="charter"/>
              </a:rPr>
              <a:t>Instead of forwarding requests to Kestrel, a new Web Server implementation (</a:t>
            </a:r>
            <a:r>
              <a:rPr lang="en-IN" b="0" i="0" err="1">
                <a:solidFill>
                  <a:srgbClr val="292929"/>
                </a:solidFill>
                <a:effectLst/>
                <a:latin typeface="charter"/>
              </a:rPr>
              <a:t>IISHttpServer</a:t>
            </a:r>
            <a:r>
              <a:rPr lang="en-IN" b="0" i="0">
                <a:solidFill>
                  <a:srgbClr val="292929"/>
                </a:solidFill>
                <a:effectLst/>
                <a:latin typeface="charter"/>
              </a:rPr>
              <a:t>) is hosted directly inside the IIS Application Pool, which then serves the request.</a:t>
            </a:r>
            <a:endParaRPr lang="en-IN" b="0" i="0">
              <a:solidFill>
                <a:srgbClr val="171717"/>
              </a:solidFill>
              <a:effectLst/>
              <a:latin typeface="Segoe UI" panose="020B0502040204020203" pitchFamily="34" charset="0"/>
            </a:endParaRPr>
          </a:p>
          <a:p>
            <a:pPr algn="l">
              <a:buFont typeface="+mj-lt"/>
              <a:buAutoNum type="arabicPeriod"/>
            </a:pPr>
            <a:endParaRPr lang="en-IN" b="0" i="0">
              <a:solidFill>
                <a:srgbClr val="171717"/>
              </a:solidFill>
              <a:effectLst/>
              <a:latin typeface="Segoe UI" panose="020B0502040204020203" pitchFamily="34" charset="0"/>
            </a:endParaRPr>
          </a:p>
          <a:p>
            <a:pPr algn="l">
              <a:buFont typeface="+mj-lt"/>
              <a:buAutoNum type="arabicPeriod"/>
            </a:pPr>
            <a:r>
              <a:rPr lang="en-IN" b="0" i="0">
                <a:solidFill>
                  <a:srgbClr val="171717"/>
                </a:solidFill>
                <a:effectLst/>
                <a:latin typeface="Segoe UI" panose="020B0502040204020203" pitchFamily="34" charset="0"/>
              </a:rPr>
              <a:t>A request arrives from the web to the kernel-mode HTTP.sys driver.</a:t>
            </a:r>
          </a:p>
          <a:p>
            <a:pPr algn="l">
              <a:buFont typeface="+mj-lt"/>
              <a:buAutoNum type="arabicPeriod"/>
            </a:pPr>
            <a:r>
              <a:rPr lang="en-IN" b="0" i="0">
                <a:solidFill>
                  <a:srgbClr val="171717"/>
                </a:solidFill>
                <a:effectLst/>
                <a:latin typeface="Segoe UI" panose="020B0502040204020203" pitchFamily="34" charset="0"/>
              </a:rPr>
              <a:t>The driver routes the native request to IIS on the website's configured port, usually 80 (HTTP) or 443 (HTTPS).</a:t>
            </a:r>
          </a:p>
          <a:p>
            <a:pPr algn="l">
              <a:buFont typeface="+mj-lt"/>
              <a:buAutoNum type="arabicPeriod"/>
            </a:pPr>
            <a:r>
              <a:rPr lang="en-IN" b="0" i="0">
                <a:solidFill>
                  <a:srgbClr val="171717"/>
                </a:solidFill>
                <a:effectLst/>
                <a:latin typeface="Segoe UI" panose="020B0502040204020203" pitchFamily="34" charset="0"/>
              </a:rPr>
              <a:t>The ASP.NET Core Module receives the native request and passes it to IIS HTTP Server (</a:t>
            </a:r>
            <a:r>
              <a:rPr lang="en-IN" b="0" i="0" err="1">
                <a:solidFill>
                  <a:srgbClr val="171717"/>
                </a:solidFill>
                <a:effectLst/>
                <a:latin typeface="Segoe UI" panose="020B0502040204020203" pitchFamily="34" charset="0"/>
              </a:rPr>
              <a:t>IISHttpServer</a:t>
            </a:r>
            <a:r>
              <a:rPr lang="en-IN" b="0" i="0">
                <a:solidFill>
                  <a:srgbClr val="171717"/>
                </a:solidFill>
                <a:effectLst/>
                <a:latin typeface="Segoe UI" panose="020B0502040204020203" pitchFamily="34" charset="0"/>
              </a:rPr>
              <a:t>). IIS HTTP Server is an in-process server implementation for IIS that converts the request from native to managed</a:t>
            </a:r>
          </a:p>
          <a:p>
            <a:pPr algn="l">
              <a:buFont typeface="+mj-lt"/>
              <a:buAutoNum type="arabicPeriod"/>
            </a:pPr>
            <a:endParaRPr lang="en-IN" b="0" i="0">
              <a:solidFill>
                <a:srgbClr val="171717"/>
              </a:solidFill>
              <a:effectLst/>
              <a:latin typeface="Segoe UI" panose="020B0502040204020203" pitchFamily="34" charset="0"/>
            </a:endParaRPr>
          </a:p>
          <a:p>
            <a:pPr algn="l"/>
            <a:r>
              <a:rPr lang="en-IN" b="0" i="0">
                <a:solidFill>
                  <a:srgbClr val="171717"/>
                </a:solidFill>
                <a:effectLst/>
                <a:latin typeface="Segoe UI" panose="020B0502040204020203" pitchFamily="34" charset="0"/>
              </a:rPr>
              <a:t>After the IIS HTTP Server processes the request:</a:t>
            </a:r>
          </a:p>
          <a:p>
            <a:pPr algn="l">
              <a:buFont typeface="+mj-lt"/>
              <a:buAutoNum type="arabicPeriod"/>
            </a:pPr>
            <a:r>
              <a:rPr lang="en-IN" b="0" i="0">
                <a:solidFill>
                  <a:srgbClr val="171717"/>
                </a:solidFill>
                <a:effectLst/>
                <a:latin typeface="Segoe UI" panose="020B0502040204020203" pitchFamily="34" charset="0"/>
              </a:rPr>
              <a:t>The request is sent to the ASP.NET Core middleware pipeline.</a:t>
            </a:r>
          </a:p>
          <a:p>
            <a:pPr algn="l">
              <a:buFont typeface="+mj-lt"/>
              <a:buAutoNum type="arabicPeriod"/>
            </a:pPr>
            <a:r>
              <a:rPr lang="en-IN" b="0" i="0">
                <a:solidFill>
                  <a:srgbClr val="171717"/>
                </a:solidFill>
                <a:effectLst/>
                <a:latin typeface="Segoe UI" panose="020B0502040204020203" pitchFamily="34" charset="0"/>
              </a:rPr>
              <a:t>The middleware pipeline handles the request and passes it on as an </a:t>
            </a:r>
            <a:r>
              <a:rPr lang="en-IN" b="0" i="0" err="1">
                <a:solidFill>
                  <a:srgbClr val="171717"/>
                </a:solidFill>
                <a:effectLst/>
                <a:latin typeface="Segoe UI" panose="020B0502040204020203" pitchFamily="34" charset="0"/>
              </a:rPr>
              <a:t>HttpContext</a:t>
            </a:r>
            <a:r>
              <a:rPr lang="en-IN" b="0" i="0">
                <a:solidFill>
                  <a:srgbClr val="171717"/>
                </a:solidFill>
                <a:effectLst/>
                <a:latin typeface="Segoe UI" panose="020B0502040204020203" pitchFamily="34" charset="0"/>
              </a:rPr>
              <a:t> instance to the app's logic.</a:t>
            </a:r>
          </a:p>
          <a:p>
            <a:pPr algn="l">
              <a:buFont typeface="+mj-lt"/>
              <a:buAutoNum type="arabicPeriod"/>
            </a:pPr>
            <a:r>
              <a:rPr lang="en-IN" b="0" i="0">
                <a:solidFill>
                  <a:srgbClr val="171717"/>
                </a:solidFill>
                <a:effectLst/>
                <a:latin typeface="Segoe UI" panose="020B0502040204020203" pitchFamily="34" charset="0"/>
              </a:rPr>
              <a:t>The app's response is passed back to IIS through IIS HTTP Server.</a:t>
            </a:r>
          </a:p>
          <a:p>
            <a:pPr algn="l">
              <a:buFont typeface="+mj-lt"/>
              <a:buAutoNum type="arabicPeriod"/>
            </a:pPr>
            <a:r>
              <a:rPr lang="en-IN" b="0" i="0">
                <a:solidFill>
                  <a:srgbClr val="171717"/>
                </a:solidFill>
                <a:effectLst/>
                <a:latin typeface="Segoe UI" panose="020B0502040204020203" pitchFamily="34" charset="0"/>
              </a:rPr>
              <a:t>IIS sends the response to the client that initiated the request.</a:t>
            </a:r>
          </a:p>
          <a:p>
            <a:pPr algn="l">
              <a:buFont typeface="+mj-lt"/>
              <a:buNone/>
            </a:pPr>
            <a:endParaRPr lang="en-IN"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21</a:t>
            </a:fld>
            <a:endParaRPr lang="en-US"/>
          </a:p>
        </p:txBody>
      </p:sp>
    </p:spTree>
    <p:extLst>
      <p:ext uri="{BB962C8B-B14F-4D97-AF65-F5344CB8AC3E}">
        <p14:creationId xmlns:p14="http://schemas.microsoft.com/office/powerpoint/2010/main" val="611246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a:solidFill>
                  <a:srgbClr val="171717"/>
                </a:solidFill>
                <a:effectLst/>
                <a:latin typeface="Segoe UI" panose="020B0502040204020203" pitchFamily="34" charset="0"/>
              </a:rPr>
              <a:t>On </a:t>
            </a:r>
            <a:r>
              <a:rPr lang="en-IN" b="0" i="0" err="1">
                <a:solidFill>
                  <a:srgbClr val="171717"/>
                </a:solidFill>
                <a:effectLst/>
                <a:latin typeface="Segoe UI" panose="020B0502040204020203" pitchFamily="34" charset="0"/>
              </a:rPr>
              <a:t>startup</a:t>
            </a:r>
            <a:r>
              <a:rPr lang="en-IN" b="0" i="0">
                <a:solidFill>
                  <a:srgbClr val="171717"/>
                </a:solidFill>
                <a:effectLst/>
                <a:latin typeface="Segoe UI" panose="020B0502040204020203" pitchFamily="34" charset="0"/>
              </a:rPr>
              <a:t>, an ASP.NET Core app builds a </a:t>
            </a:r>
            <a:r>
              <a:rPr lang="en-IN" b="0" i="1">
                <a:solidFill>
                  <a:srgbClr val="171717"/>
                </a:solidFill>
                <a:effectLst/>
                <a:latin typeface="Segoe UI" panose="020B0502040204020203" pitchFamily="34" charset="0"/>
              </a:rPr>
              <a:t>host</a:t>
            </a:r>
            <a:r>
              <a:rPr lang="en-IN" b="0" i="0">
                <a:solidFill>
                  <a:srgbClr val="171717"/>
                </a:solidFill>
                <a:effectLst/>
                <a:latin typeface="Segoe UI" panose="020B0502040204020203" pitchFamily="34" charset="0"/>
              </a:rPr>
              <a:t>. The host encapsulates all of the app's resources, such as:</a:t>
            </a:r>
          </a:p>
          <a:p>
            <a:pPr algn="l">
              <a:buFont typeface="Arial" panose="020B0604020202020204" pitchFamily="34" charset="0"/>
              <a:buChar char="•"/>
            </a:pPr>
            <a:r>
              <a:rPr lang="en-IN" b="0" i="0">
                <a:solidFill>
                  <a:srgbClr val="171717"/>
                </a:solidFill>
                <a:effectLst/>
                <a:latin typeface="Segoe UI" panose="020B0502040204020203" pitchFamily="34" charset="0"/>
              </a:rPr>
              <a:t>An HTTP server implementation</a:t>
            </a:r>
          </a:p>
          <a:p>
            <a:pPr algn="l">
              <a:buFont typeface="Arial" panose="020B0604020202020204" pitchFamily="34" charset="0"/>
              <a:buChar char="•"/>
            </a:pPr>
            <a:r>
              <a:rPr lang="en-IN" b="0" i="0">
                <a:solidFill>
                  <a:srgbClr val="171717"/>
                </a:solidFill>
                <a:effectLst/>
                <a:latin typeface="Segoe UI" panose="020B0502040204020203" pitchFamily="34" charset="0"/>
              </a:rPr>
              <a:t>Middleware components</a:t>
            </a:r>
          </a:p>
          <a:p>
            <a:pPr algn="l">
              <a:buFont typeface="Arial" panose="020B0604020202020204" pitchFamily="34" charset="0"/>
              <a:buChar char="•"/>
            </a:pPr>
            <a:r>
              <a:rPr lang="en-IN" b="0" i="0">
                <a:solidFill>
                  <a:srgbClr val="171717"/>
                </a:solidFill>
                <a:effectLst/>
                <a:latin typeface="Segoe UI" panose="020B0502040204020203" pitchFamily="34" charset="0"/>
              </a:rPr>
              <a:t>Logging</a:t>
            </a:r>
          </a:p>
          <a:p>
            <a:pPr algn="l">
              <a:buFont typeface="Arial" panose="020B0604020202020204" pitchFamily="34" charset="0"/>
              <a:buChar char="•"/>
            </a:pPr>
            <a:r>
              <a:rPr lang="en-IN" b="0" i="0">
                <a:solidFill>
                  <a:srgbClr val="171717"/>
                </a:solidFill>
                <a:effectLst/>
                <a:latin typeface="Segoe UI" panose="020B0502040204020203" pitchFamily="34" charset="0"/>
              </a:rPr>
              <a:t>Dependency injection (DI) services</a:t>
            </a:r>
          </a:p>
          <a:p>
            <a:pPr algn="l">
              <a:buFont typeface="Arial" panose="020B0604020202020204" pitchFamily="34" charset="0"/>
              <a:buChar char="•"/>
            </a:pPr>
            <a:r>
              <a:rPr lang="en-IN" b="0" i="0">
                <a:solidFill>
                  <a:srgbClr val="171717"/>
                </a:solidFill>
                <a:effectLst/>
                <a:latin typeface="Segoe UI" panose="020B0502040204020203" pitchFamily="34" charset="0"/>
              </a:rPr>
              <a:t>Configuration</a:t>
            </a:r>
          </a:p>
          <a:p>
            <a:pPr algn="l"/>
            <a:r>
              <a:rPr lang="en-IN" b="0" i="0">
                <a:solidFill>
                  <a:srgbClr val="171717"/>
                </a:solidFill>
                <a:effectLst/>
                <a:latin typeface="Segoe UI" panose="020B0502040204020203" pitchFamily="34" charset="0"/>
              </a:rPr>
              <a:t>There are two different hosts:</a:t>
            </a:r>
          </a:p>
          <a:p>
            <a:pPr algn="l">
              <a:buFont typeface="Arial" panose="020B0604020202020204" pitchFamily="34" charset="0"/>
              <a:buChar char="•"/>
            </a:pPr>
            <a:r>
              <a:rPr lang="en-IN" b="0" i="0">
                <a:solidFill>
                  <a:srgbClr val="171717"/>
                </a:solidFill>
                <a:effectLst/>
                <a:latin typeface="Segoe UI" panose="020B0502040204020203" pitchFamily="34" charset="0"/>
              </a:rPr>
              <a:t>.NET Generic Host</a:t>
            </a:r>
          </a:p>
          <a:p>
            <a:pPr algn="l">
              <a:buFont typeface="Arial" panose="020B0604020202020204" pitchFamily="34" charset="0"/>
              <a:buChar char="•"/>
            </a:pPr>
            <a:r>
              <a:rPr lang="en-IN" b="0" i="0">
                <a:solidFill>
                  <a:srgbClr val="171717"/>
                </a:solidFill>
                <a:effectLst/>
                <a:latin typeface="Segoe UI" panose="020B0502040204020203" pitchFamily="34" charset="0"/>
              </a:rPr>
              <a:t>ASP.NET Core Web Host</a:t>
            </a:r>
          </a:p>
          <a:p>
            <a:pPr algn="l"/>
            <a:r>
              <a:rPr lang="en-IN" b="0" i="0">
                <a:solidFill>
                  <a:srgbClr val="171717"/>
                </a:solidFill>
                <a:effectLst/>
                <a:latin typeface="Segoe UI" panose="020B0502040204020203" pitchFamily="34" charset="0"/>
              </a:rPr>
              <a:t>The .NET Generic Host is recommended. The ASP.NET Core Web Host is available only for backwards compatibility.</a:t>
            </a:r>
          </a:p>
          <a:p>
            <a:pPr algn="l"/>
            <a:endParaRPr lang="en-IN" b="0" i="0">
              <a:solidFill>
                <a:srgbClr val="171717"/>
              </a:solidFill>
              <a:effectLst/>
              <a:latin typeface="Segoe UI" panose="020B0502040204020203" pitchFamily="34" charset="0"/>
            </a:endParaRPr>
          </a:p>
          <a:p>
            <a:pPr algn="l"/>
            <a:r>
              <a:rPr lang="en-IN" b="0" i="0">
                <a:solidFill>
                  <a:srgbClr val="171717"/>
                </a:solidFill>
                <a:effectLst/>
                <a:latin typeface="Segoe UI" panose="020B0502040204020203" pitchFamily="34" charset="0"/>
              </a:rPr>
              <a:t>The </a:t>
            </a:r>
            <a:r>
              <a:rPr lang="en-IN" b="0" i="0" err="1">
                <a:solidFill>
                  <a:srgbClr val="171717"/>
                </a:solidFill>
                <a:effectLst/>
                <a:latin typeface="Segoe UI" panose="020B0502040204020203" pitchFamily="34" charset="0"/>
              </a:rPr>
              <a:t>CreateDefaultBuilder</a:t>
            </a:r>
            <a:r>
              <a:rPr lang="en-IN" b="0" i="0">
                <a:solidFill>
                  <a:srgbClr val="171717"/>
                </a:solidFill>
                <a:effectLst/>
                <a:latin typeface="Segoe UI" panose="020B0502040204020203" pitchFamily="34" charset="0"/>
              </a:rPr>
              <a:t> and </a:t>
            </a:r>
            <a:r>
              <a:rPr lang="en-IN" b="0" i="0" err="1">
                <a:solidFill>
                  <a:srgbClr val="171717"/>
                </a:solidFill>
                <a:effectLst/>
                <a:latin typeface="Segoe UI" panose="020B0502040204020203" pitchFamily="34" charset="0"/>
              </a:rPr>
              <a:t>ConfigureWebHostDefaults</a:t>
            </a:r>
            <a:r>
              <a:rPr lang="en-IN" b="0" i="0">
                <a:solidFill>
                  <a:srgbClr val="171717"/>
                </a:solidFill>
                <a:effectLst/>
                <a:latin typeface="Segoe UI" panose="020B0502040204020203" pitchFamily="34" charset="0"/>
              </a:rPr>
              <a:t> methods configure a host with a set of default options, such as:</a:t>
            </a:r>
          </a:p>
          <a:p>
            <a:pPr algn="l">
              <a:buFont typeface="Arial" panose="020B0604020202020204" pitchFamily="34" charset="0"/>
              <a:buChar char="•"/>
            </a:pPr>
            <a:r>
              <a:rPr lang="en-IN" b="0" i="0">
                <a:solidFill>
                  <a:srgbClr val="171717"/>
                </a:solidFill>
                <a:effectLst/>
                <a:latin typeface="Segoe UI" panose="020B0502040204020203" pitchFamily="34" charset="0"/>
              </a:rPr>
              <a:t>Use </a:t>
            </a:r>
            <a:r>
              <a:rPr lang="en-IN" b="0" i="0" u="none" strike="noStrike">
                <a:solidFill>
                  <a:srgbClr val="171717"/>
                </a:solidFill>
                <a:effectLst/>
                <a:latin typeface="Segoe UI" panose="020B0502040204020203" pitchFamily="34" charset="0"/>
                <a:hlinkClick r:id="rId3"/>
              </a:rPr>
              <a:t>Kestrel</a:t>
            </a:r>
            <a:r>
              <a:rPr lang="en-IN" b="0" i="0">
                <a:solidFill>
                  <a:srgbClr val="171717"/>
                </a:solidFill>
                <a:effectLst/>
                <a:latin typeface="Segoe UI" panose="020B0502040204020203" pitchFamily="34" charset="0"/>
              </a:rPr>
              <a:t> as the web server and enable IIS integration.</a:t>
            </a:r>
          </a:p>
          <a:p>
            <a:pPr algn="l">
              <a:buFont typeface="Arial" panose="020B0604020202020204" pitchFamily="34" charset="0"/>
              <a:buChar char="•"/>
            </a:pPr>
            <a:r>
              <a:rPr lang="en-IN" b="0" i="0">
                <a:solidFill>
                  <a:srgbClr val="171717"/>
                </a:solidFill>
                <a:effectLst/>
                <a:latin typeface="Segoe UI" panose="020B0502040204020203" pitchFamily="34" charset="0"/>
              </a:rPr>
              <a:t>Load configuration from </a:t>
            </a:r>
            <a:r>
              <a:rPr lang="en-IN" b="0" i="1" err="1">
                <a:solidFill>
                  <a:srgbClr val="171717"/>
                </a:solidFill>
                <a:effectLst/>
                <a:latin typeface="Segoe UI" panose="020B0502040204020203" pitchFamily="34" charset="0"/>
              </a:rPr>
              <a:t>appsettings.json</a:t>
            </a:r>
            <a:r>
              <a:rPr lang="en-IN" b="0" i="0">
                <a:solidFill>
                  <a:srgbClr val="171717"/>
                </a:solidFill>
                <a:effectLst/>
                <a:latin typeface="Segoe UI" panose="020B0502040204020203" pitchFamily="34" charset="0"/>
              </a:rPr>
              <a:t>, </a:t>
            </a:r>
            <a:r>
              <a:rPr lang="en-IN" b="0" i="1" err="1">
                <a:solidFill>
                  <a:srgbClr val="171717"/>
                </a:solidFill>
                <a:effectLst/>
                <a:latin typeface="Segoe UI" panose="020B0502040204020203" pitchFamily="34" charset="0"/>
              </a:rPr>
              <a:t>appsettings</a:t>
            </a:r>
            <a:r>
              <a:rPr lang="en-IN" b="0" i="1">
                <a:solidFill>
                  <a:srgbClr val="171717"/>
                </a:solidFill>
                <a:effectLst/>
                <a:latin typeface="Segoe UI" panose="020B0502040204020203" pitchFamily="34" charset="0"/>
              </a:rPr>
              <a:t>.{Environment Name}.json</a:t>
            </a:r>
            <a:r>
              <a:rPr lang="en-IN" b="0" i="0">
                <a:solidFill>
                  <a:srgbClr val="171717"/>
                </a:solidFill>
                <a:effectLst/>
                <a:latin typeface="Segoe UI" panose="020B0502040204020203" pitchFamily="34" charset="0"/>
              </a:rPr>
              <a:t>, environment variables, command line arguments, and other configuration sources.</a:t>
            </a:r>
          </a:p>
          <a:p>
            <a:pPr algn="l">
              <a:buFont typeface="Arial" panose="020B0604020202020204" pitchFamily="34" charset="0"/>
              <a:buChar char="•"/>
            </a:pPr>
            <a:r>
              <a:rPr lang="en-IN" b="0" i="0">
                <a:solidFill>
                  <a:srgbClr val="171717"/>
                </a:solidFill>
                <a:effectLst/>
                <a:latin typeface="Segoe UI" panose="020B0502040204020203" pitchFamily="34" charset="0"/>
              </a:rPr>
              <a:t>Send logging output to the console and debug providers.</a:t>
            </a:r>
          </a:p>
        </p:txBody>
      </p:sp>
      <p:sp>
        <p:nvSpPr>
          <p:cNvPr id="4" name="Slide Number Placeholder 3"/>
          <p:cNvSpPr>
            <a:spLocks noGrp="1"/>
          </p:cNvSpPr>
          <p:nvPr>
            <p:ph type="sldNum" sz="quarter" idx="5"/>
          </p:nvPr>
        </p:nvSpPr>
        <p:spPr/>
        <p:txBody>
          <a:bodyPr/>
          <a:lstStyle/>
          <a:p>
            <a:fld id="{045E74FF-B95A-3049-B6BA-741949CDE00C}" type="slidenum">
              <a:rPr lang="en-US" smtClean="0"/>
              <a:t>22</a:t>
            </a:fld>
            <a:endParaRPr lang="en-US"/>
          </a:p>
        </p:txBody>
      </p:sp>
    </p:spTree>
    <p:extLst>
      <p:ext uri="{BB962C8B-B14F-4D97-AF65-F5344CB8AC3E}">
        <p14:creationId xmlns:p14="http://schemas.microsoft.com/office/powerpoint/2010/main" val="2887758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IN" b="0" i="0" err="1">
                <a:solidFill>
                  <a:srgbClr val="212121"/>
                </a:solidFill>
                <a:effectLst/>
                <a:latin typeface="open sans" panose="020B0606030504020204" pitchFamily="34" charset="0"/>
              </a:rPr>
              <a:t>startup.cs</a:t>
            </a:r>
            <a:r>
              <a:rPr lang="en-IN" b="0" i="0">
                <a:solidFill>
                  <a:srgbClr val="212121"/>
                </a:solidFill>
                <a:effectLst/>
                <a:latin typeface="open sans" panose="020B0606030504020204" pitchFamily="34" charset="0"/>
              </a:rPr>
              <a:t> is mandatory, it can be decorated with any access modifier like public, private, internal. Multiple </a:t>
            </a:r>
            <a:r>
              <a:rPr lang="en-IN" b="0" i="0" err="1">
                <a:solidFill>
                  <a:srgbClr val="212121"/>
                </a:solidFill>
                <a:effectLst/>
                <a:latin typeface="open sans" panose="020B0606030504020204" pitchFamily="34" charset="0"/>
              </a:rPr>
              <a:t>Startup</a:t>
            </a:r>
            <a:r>
              <a:rPr lang="en-IN" b="0" i="0">
                <a:solidFill>
                  <a:srgbClr val="212121"/>
                </a:solidFill>
                <a:effectLst/>
                <a:latin typeface="open sans" panose="020B0606030504020204" pitchFamily="34" charset="0"/>
              </a:rPr>
              <a:t> classes are allowed in a single application. ASP.NET Core will select the appropriate class based on its </a:t>
            </a:r>
            <a:r>
              <a:rPr lang="en-IN" b="0" i="0" err="1">
                <a:solidFill>
                  <a:srgbClr val="212121"/>
                </a:solidFill>
                <a:effectLst/>
                <a:latin typeface="open sans" panose="020B0606030504020204" pitchFamily="34" charset="0"/>
              </a:rPr>
              <a:t>enviroment</a:t>
            </a:r>
            <a:r>
              <a:rPr lang="en-IN" b="0" i="0">
                <a:solidFill>
                  <a:srgbClr val="212121"/>
                </a:solidFill>
                <a:effectLst/>
                <a:latin typeface="open sans" panose="020B0606030504020204" pitchFamily="34" charset="0"/>
              </a:rPr>
              <a:t>.</a:t>
            </a:r>
            <a:br>
              <a:rPr lang="en-IN"/>
            </a:br>
            <a:br>
              <a:rPr lang="en-IN"/>
            </a:br>
            <a:r>
              <a:rPr lang="en-IN" b="0" i="0">
                <a:solidFill>
                  <a:srgbClr val="212121"/>
                </a:solidFill>
                <a:effectLst/>
                <a:latin typeface="open sans" panose="020B0606030504020204" pitchFamily="34" charset="0"/>
              </a:rPr>
              <a:t>If a class </a:t>
            </a:r>
            <a:r>
              <a:rPr lang="en-IN" b="0" i="0" err="1">
                <a:solidFill>
                  <a:srgbClr val="212121"/>
                </a:solidFill>
                <a:effectLst/>
                <a:latin typeface="open sans" panose="020B0606030504020204" pitchFamily="34" charset="0"/>
              </a:rPr>
              <a:t>Startup</a:t>
            </a:r>
            <a:r>
              <a:rPr lang="en-IN" b="0" i="0">
                <a:solidFill>
                  <a:srgbClr val="212121"/>
                </a:solidFill>
                <a:effectLst/>
                <a:latin typeface="open sans" panose="020B0606030504020204" pitchFamily="34" charset="0"/>
              </a:rPr>
              <a:t>{</a:t>
            </a:r>
            <a:r>
              <a:rPr lang="en-IN" b="0" i="0" err="1">
                <a:solidFill>
                  <a:srgbClr val="212121"/>
                </a:solidFill>
                <a:effectLst/>
                <a:latin typeface="open sans" panose="020B0606030504020204" pitchFamily="34" charset="0"/>
              </a:rPr>
              <a:t>EnvironmentName</a:t>
            </a:r>
            <a:r>
              <a:rPr lang="en-IN" b="0" i="0">
                <a:solidFill>
                  <a:srgbClr val="212121"/>
                </a:solidFill>
                <a:effectLst/>
                <a:latin typeface="open sans" panose="020B0606030504020204" pitchFamily="34" charset="0"/>
              </a:rPr>
              <a:t>} exists, that class will be called for that </a:t>
            </a:r>
            <a:r>
              <a:rPr lang="en-IN" b="0" i="0" err="1">
                <a:solidFill>
                  <a:srgbClr val="212121"/>
                </a:solidFill>
                <a:effectLst/>
                <a:latin typeface="open sans" panose="020B0606030504020204" pitchFamily="34" charset="0"/>
              </a:rPr>
              <a:t>EnvironmentName</a:t>
            </a:r>
            <a:r>
              <a:rPr lang="en-IN" b="0" i="0">
                <a:solidFill>
                  <a:srgbClr val="212121"/>
                </a:solidFill>
                <a:effectLst/>
                <a:latin typeface="open sans" panose="020B0606030504020204" pitchFamily="34" charset="0"/>
              </a:rPr>
              <a:t> or Environment Specific </a:t>
            </a:r>
            <a:r>
              <a:rPr lang="en-IN" b="0" i="0" err="1">
                <a:solidFill>
                  <a:srgbClr val="212121"/>
                </a:solidFill>
                <a:effectLst/>
                <a:latin typeface="open sans" panose="020B0606030504020204" pitchFamily="34" charset="0"/>
              </a:rPr>
              <a:t>startup</a:t>
            </a:r>
            <a:r>
              <a:rPr lang="en-IN" b="0" i="0">
                <a:solidFill>
                  <a:srgbClr val="212121"/>
                </a:solidFill>
                <a:effectLst/>
                <a:latin typeface="open sans" panose="020B0606030504020204" pitchFamily="34" charset="0"/>
              </a:rPr>
              <a:t> file will be executed to avoid frequent changes of code/setting/configuration based on environment.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IN" b="0" i="0">
              <a:solidFill>
                <a:srgbClr val="212121"/>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a:solidFill>
                  <a:srgbClr val="212121"/>
                </a:solidFill>
                <a:effectLst/>
                <a:latin typeface="open sans" panose="020B0606030504020204" pitchFamily="34" charset="0"/>
              </a:rPr>
              <a:t>Configure Method</a:t>
            </a:r>
            <a:endParaRPr lang="en-US" b="0" i="0">
              <a:solidFill>
                <a:srgbClr val="212121"/>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b="0" i="0">
                <a:solidFill>
                  <a:srgbClr val="212121"/>
                </a:solidFill>
                <a:effectLst/>
                <a:latin typeface="open sans" panose="020B0606030504020204" pitchFamily="34" charset="0"/>
              </a:rPr>
              <a:t>The Configure method is used to specify how the application will respond in each HTTP request. This method is mostly used for registering middleware in HTTP </a:t>
            </a:r>
            <a:r>
              <a:rPr lang="en-IN" b="0" i="0" err="1">
                <a:solidFill>
                  <a:srgbClr val="212121"/>
                </a:solidFill>
                <a:effectLst/>
                <a:latin typeface="open sans" panose="020B0606030504020204" pitchFamily="34" charset="0"/>
              </a:rPr>
              <a:t>pipelin</a:t>
            </a:r>
            <a:endParaRPr lang="en-IN"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23</a:t>
            </a:fld>
            <a:endParaRPr lang="en-US"/>
          </a:p>
        </p:txBody>
      </p:sp>
    </p:spTree>
    <p:extLst>
      <p:ext uri="{BB962C8B-B14F-4D97-AF65-F5344CB8AC3E}">
        <p14:creationId xmlns:p14="http://schemas.microsoft.com/office/powerpoint/2010/main" val="390594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a:t>.NET Standard library. </a:t>
            </a:r>
            <a:r>
              <a:rPr lang="en-US" baseline="0"/>
              <a:t>This means not only are your .NET skills portable, but your </a:t>
            </a:r>
            <a:r>
              <a:rPr lang="en-US" i="1" baseline="0"/>
              <a:t>actual code </a:t>
            </a:r>
            <a:r>
              <a:rPr lang="en-US" baseline="0"/>
              <a:t>is portable no matter what you’re building. This makes it easy to share reusable components (called libraries) across the breadth of applications people build. </a:t>
            </a:r>
          </a:p>
          <a:p>
            <a:endParaRPr lang="en-US" baseline="0"/>
          </a:p>
          <a:p>
            <a:r>
              <a:rPr lang="en-US" baseline="0"/>
              <a:t>Additionally, there are a broad set of development tools that makes it really productive to write, debug, build and manage code bases. </a:t>
            </a:r>
          </a:p>
          <a:p>
            <a:endParaRPr lang="en-US"/>
          </a:p>
          <a:p>
            <a:r>
              <a:rPr lang="en-US"/>
              <a:t>See:</a:t>
            </a:r>
            <a:r>
              <a:rPr lang="en-US" baseline="0"/>
              <a:t> www.dot.net</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for joining us! Have a great conference!</a:t>
            </a:r>
          </a:p>
        </p:txBody>
      </p:sp>
      <p:sp>
        <p:nvSpPr>
          <p:cNvPr id="4" name="Slide Number Placeholder 3"/>
          <p:cNvSpPr>
            <a:spLocks noGrp="1"/>
          </p:cNvSpPr>
          <p:nvPr>
            <p:ph type="sldNum" sz="quarter" idx="5"/>
          </p:nvPr>
        </p:nvSpPr>
        <p:spPr/>
        <p:txBody>
          <a:bodyPr/>
          <a:lstStyle/>
          <a:p>
            <a:fld id="{045E74FF-B95A-3049-B6BA-741949CDE00C}" type="slidenum">
              <a:rPr lang="en-US" smtClean="0"/>
              <a:t>24</a:t>
            </a:fld>
            <a:endParaRPr lang="en-US"/>
          </a:p>
        </p:txBody>
      </p:sp>
    </p:spTree>
    <p:extLst>
      <p:ext uri="{BB962C8B-B14F-4D97-AF65-F5344CB8AC3E}">
        <p14:creationId xmlns:p14="http://schemas.microsoft.com/office/powerpoint/2010/main" val="1518434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2/24/2021 10:55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2/24/2021 10:55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2/24/2021 10:55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mn-lt"/>
              </a:rPr>
              <a:t>I’m pleased to announce the general availability of .NET 5. </a:t>
            </a:r>
          </a:p>
          <a:p>
            <a:endParaRPr lang="en-US" sz="10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mn-lt"/>
                <a:ea typeface="Calibri" panose="020F0502020204030204" pitchFamily="34" charset="0"/>
                <a:cs typeface="Times New Roman" panose="02020603050405020304" pitchFamily="18" charset="0"/>
              </a:rPr>
              <a:t>.NET 5 is the next version of .NET Core where we continue the journey of unifying the .NET platform. Our vision for one .NET is a unified set of libraries, tools/SDK and runtime. .NET 5 begins this with taking everything available in .NET Core and adding several cloud &amp; web investments, such as smaller, faster single file apps that use less memory which are appropriate for microservices and containerized applications across operating systems. ASP.NET Blazor </a:t>
            </a:r>
            <a:r>
              <a:rPr lang="en-US" sz="1000" err="1">
                <a:effectLst/>
                <a:latin typeface="+mn-lt"/>
                <a:ea typeface="Calibri" panose="020F0502020204030204" pitchFamily="34" charset="0"/>
                <a:cs typeface="Times New Roman" panose="02020603050405020304" pitchFamily="18" charset="0"/>
              </a:rPr>
              <a:t>WebAssembly</a:t>
            </a:r>
            <a:r>
              <a:rPr lang="en-US" sz="1000">
                <a:effectLst/>
                <a:latin typeface="+mn-lt"/>
                <a:ea typeface="Calibri" panose="020F0502020204030204" pitchFamily="34" charset="0"/>
                <a:cs typeface="Times New Roman" panose="02020603050405020304" pitchFamily="18" charset="0"/>
              </a:rPr>
              <a:t> which allows you to write web UI in C# that runs completely in the browser, now uses the Core BCL (instead of Mono) further unifying the platform so developers can write code against the same base class libraries across all workloads. .NET 5 also embraces full Swagger support and makes it much easier to create testable, compatible, web APIs via </a:t>
            </a:r>
            <a:r>
              <a:rPr lang="en-US" sz="1000" err="1">
                <a:effectLst/>
                <a:latin typeface="+mn-lt"/>
                <a:ea typeface="Calibri" panose="020F0502020204030204" pitchFamily="34" charset="0"/>
                <a:cs typeface="Times New Roman" panose="02020603050405020304" pitchFamily="18" charset="0"/>
              </a:rPr>
              <a:t>OpenAPI</a:t>
            </a:r>
            <a:r>
              <a:rPr lang="en-US" sz="1000">
                <a:effectLst/>
                <a:latin typeface="+mn-lt"/>
                <a:ea typeface="Calibri" panose="020F0502020204030204" pitchFamily="34" charset="0"/>
                <a:cs typeface="Times New Roman" panose="02020603050405020304" pitchFamily="18" charset="0"/>
              </a:rPr>
              <a:t>. .NET 5 includes full design-time support for Windows Desktop development (WinForms and WPF) in Visual Studio, with first and third-party control support, </a:t>
            </a:r>
            <a:r>
              <a:rPr lang="en-US" sz="1000" err="1">
                <a:effectLst/>
                <a:latin typeface="+mn-lt"/>
                <a:ea typeface="Calibri" panose="020F0502020204030204" pitchFamily="34" charset="0"/>
                <a:cs typeface="Times New Roman" panose="02020603050405020304" pitchFamily="18" charset="0"/>
              </a:rPr>
              <a:t>Clickonce</a:t>
            </a:r>
            <a:r>
              <a:rPr lang="en-US" sz="1000">
                <a:effectLst/>
                <a:latin typeface="+mn-lt"/>
                <a:ea typeface="Calibri" panose="020F0502020204030204" pitchFamily="34" charset="0"/>
                <a:cs typeface="Times New Roman" panose="02020603050405020304" pitchFamily="18" charset="0"/>
              </a:rPr>
              <a:t> support, and side-by-side, single file deployment. There are also many runtime performance improvements, support for Windows ARM64, and new releases of languages C# 9.0 and F# 5.0.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mn-lt"/>
                <a:ea typeface="Calibri" panose="020F0502020204030204" pitchFamily="34" charset="0"/>
                <a:cs typeface="Times New Roman" panose="02020603050405020304" pitchFamily="18" charset="0"/>
              </a:rPr>
              <a:t>And a HUGE thank you to all the contributors that have made an incredible improvements to the .NET 5 release. Hundreds of thousands of contributions, in fact. </a:t>
            </a:r>
            <a:r>
              <a:rPr lang="en-US" sz="1000" i="1">
                <a:effectLst/>
                <a:latin typeface="+mn-lt"/>
                <a:ea typeface="Calibri" panose="020F0502020204030204" pitchFamily="34" charset="0"/>
                <a:cs typeface="Times New Roman" panose="02020603050405020304" pitchFamily="18" charset="0"/>
              </a:rPr>
              <a:t>Open web browser to: https://dotnetthanks.azurewebsites.net/</a:t>
            </a:r>
            <a:endParaRPr lang="en-US" sz="1000">
              <a:effectLst/>
              <a:latin typeface="+mn-lt"/>
              <a:ea typeface="Calibri" panose="020F0502020204030204" pitchFamily="34" charset="0"/>
              <a:cs typeface="Times New Roman" panose="02020603050405020304" pitchFamily="18" charset="0"/>
            </a:endParaRPr>
          </a:p>
          <a:p>
            <a:endParaRPr lang="en-US" sz="1000">
              <a:latin typeface="+mn-lt"/>
            </a:endParaRPr>
          </a:p>
          <a:p>
            <a:r>
              <a:rPr lang="en-US" sz="1000">
                <a:latin typeface="+mn-lt"/>
              </a:rPr>
              <a:t>Go get it and start building!</a:t>
            </a:r>
          </a:p>
          <a:p>
            <a:endParaRPr lang="en-US" sz="1000">
              <a:latin typeface="+mn-lt"/>
            </a:endParaRPr>
          </a:p>
          <a:p>
            <a:r>
              <a:rPr lang="en-US" sz="1000">
                <a:latin typeface="+mn-lt"/>
              </a:rPr>
              <a:t>&lt;CLICK&gt;</a:t>
            </a:r>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76761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i="1" u="none">
                <a:latin typeface="+mn-lt"/>
              </a:rPr>
              <a:t>Animated slide</a:t>
            </a:r>
          </a:p>
          <a:p>
            <a:endParaRPr lang="en-US" sz="1000" i="1" u="none">
              <a:latin typeface="+mn-lt"/>
            </a:endParaRPr>
          </a:p>
          <a:p>
            <a:pPr marL="0" marR="0"/>
            <a:r>
              <a:rPr lang="en-US" sz="1000" b="1" u="none">
                <a:solidFill>
                  <a:srgbClr val="000000"/>
                </a:solidFill>
                <a:effectLst/>
                <a:latin typeface="+mn-lt"/>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u="none">
              <a:effectLst/>
              <a:latin typeface="+mn-lt"/>
              <a:ea typeface="Calibri" panose="020F0502020204030204" pitchFamily="34" charset="0"/>
              <a:cs typeface="Times New Roman" panose="02020603050405020304" pitchFamily="18" charset="0"/>
            </a:endParaRPr>
          </a:p>
          <a:p>
            <a:pPr algn="l"/>
            <a:r>
              <a:rPr lang="en-US" sz="1000" b="0" i="0" u="none">
                <a:solidFill>
                  <a:srgbClr val="24292E"/>
                </a:solidFill>
                <a:effectLst/>
                <a:latin typeface="+mn-lt"/>
              </a:rPr>
              <a:t>Last year, we shared a </a:t>
            </a:r>
            <a:r>
              <a:rPr lang="en-US" sz="1000" b="0" i="0" u="none" strike="noStrike">
                <a:solidFill>
                  <a:srgbClr val="24292E"/>
                </a:solidFill>
                <a:effectLst/>
                <a:latin typeface="+mn-lt"/>
                <a:hlinkClick r:id="rId3"/>
              </a:rPr>
              <a:t>broad vision of a singular .NET stack and ecosystem</a:t>
            </a:r>
            <a:r>
              <a:rPr lang="en-US" sz="1000" b="0" i="0" u="none">
                <a:solidFill>
                  <a:srgbClr val="24292E"/>
                </a:solidFill>
                <a:effectLst/>
                <a:latin typeface="+mn-lt"/>
              </a:rPr>
              <a:t>. We're happy to report that we now have the foundation in place to deliver on that vision, in .NET 6.0. And we’ll continue to unify the platform in the next wave of releases. We are working towards a single SDK, one set of base class libraries and a unified toolchain. You saw today that down payment today with Blazor in .NET 5 now uses the .NET core libraries instead of the mono libraries. We will deliver cross-platform native UI with .NET MAUI, cross-platform web UI, and many more cloud native enhancements. We will always continue to improve speed, size and fundamentals of the platform. And .NET will always run best on Azure. </a:t>
            </a:r>
            <a:endParaRPr lang="en-US" sz="1000" b="0" i="0" u="none">
              <a:solidFill>
                <a:srgbClr val="24292E"/>
              </a:solidFill>
              <a:effectLst/>
              <a:latin typeface="+mn-lt"/>
              <a:ea typeface="Calibri" panose="020F0502020204030204" pitchFamily="34" charset="0"/>
              <a:cs typeface="Times New Roman" panose="02020603050405020304" pitchFamily="18" charset="0"/>
            </a:endParaRPr>
          </a:p>
          <a:p>
            <a:pPr algn="l"/>
            <a:endParaRPr lang="en-US" sz="1000" b="0" i="0" u="none">
              <a:solidFill>
                <a:srgbClr val="24292E"/>
              </a:solidFill>
              <a:effectLst/>
              <a:latin typeface="+mn-lt"/>
              <a:ea typeface="Calibri" panose="020F0502020204030204" pitchFamily="34" charset="0"/>
              <a:cs typeface="Times New Roman" panose="02020603050405020304" pitchFamily="18" charset="0"/>
            </a:endParaRPr>
          </a:p>
          <a:p>
            <a:pPr algn="l"/>
            <a:r>
              <a:rPr lang="en-US" sz="1000" b="0" u="none">
                <a:effectLst/>
                <a:latin typeface="+mn-lt"/>
                <a:ea typeface="Calibri" panose="020F0502020204030204" pitchFamily="34" charset="0"/>
                <a:cs typeface="Times New Roman" panose="02020603050405020304" pitchFamily="18" charset="0"/>
              </a:rPr>
              <a:t>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u="none">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We’re super excited to release .NET 5.0 to you today. Going forward we will release a major version every November. Long Term Support releases will land </a:t>
            </a:r>
            <a:r>
              <a:rPr lang="en-US" sz="1000" err="1"/>
              <a:t>evrey</a:t>
            </a:r>
            <a:r>
              <a:rPr lang="en-US" sz="1000"/>
              <a:t> other year on even number releases. Predictable releases helps everyone, not only the businesses that use .NET but also the open source projects that are built upon .NET.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360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5703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886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01964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329087"/>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46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818813"/>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5377771"/>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639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58205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846CE7D5-CF57-46EF-B807-FDD0502418D4}" type="datetimeFigureOut">
              <a:rPr lang="en-US" smtClean="0"/>
              <a:t>2/24/2021</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18218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520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1088785"/>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196538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11720459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7089740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789737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8354882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796188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627400-D089-7447-864B-77479EBD4214}" type="datetimeFigureOut">
              <a:rPr lang="en-US" smtClean="0"/>
              <a:t>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7230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627400-D089-7447-864B-77479EBD4214}" type="datetimeFigureOut">
              <a:rPr lang="en-US" smtClean="0"/>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9579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27400-D089-7447-864B-77479EBD4214}" type="datetimeFigureOut">
              <a:rPr lang="en-US" smtClean="0"/>
              <a:t>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694374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077725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517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627400-D089-7447-864B-77479EBD4214}" type="datetimeFigureOut">
              <a:rPr lang="en-US" smtClean="0"/>
              <a:pPr/>
              <a:t>2/24/2021</a:t>
            </a:fld>
            <a:endParaRPr lang="en-US"/>
          </a:p>
        </p:txBody>
      </p:sp>
      <p:sp>
        <p:nvSpPr>
          <p:cNvPr id="5" name="Footer Placeholder 4"/>
          <p:cNvSpPr>
            <a:spLocks noGrp="1"/>
          </p:cNvSpPr>
          <p:nvPr>
            <p:ph type="ftr" sz="quarter" idx="11"/>
          </p:nvPr>
        </p:nvSpPr>
        <p:spPr/>
        <p:txBody>
          <a:bodyPr/>
          <a:lstStyle/>
          <a:p>
            <a:r>
              <a:rPr lang="en-US"/>
              <a:t>.NET Conf 2020</a:t>
            </a:r>
          </a:p>
        </p:txBody>
      </p:sp>
      <p:sp>
        <p:nvSpPr>
          <p:cNvPr id="6" name="Slide Number Placeholder 5"/>
          <p:cNvSpPr>
            <a:spLocks noGrp="1"/>
          </p:cNvSpPr>
          <p:nvPr>
            <p:ph type="sldNum" sz="quarter" idx="12"/>
          </p:nvPr>
        </p:nvSpPr>
        <p:spPr/>
        <p:txBody>
          <a:bodyPr/>
          <a:lstStyle/>
          <a:p>
            <a:fld id="{CDACE531-2FE7-1449-9EEA-A972806695F4}" type="slidenum">
              <a:rPr lang="en-US" smtClean="0"/>
              <a:pPr/>
              <a:t>‹#›</a:t>
            </a:fld>
            <a:endParaRPr lang="en-US"/>
          </a:p>
        </p:txBody>
      </p:sp>
    </p:spTree>
    <p:extLst>
      <p:ext uri="{BB962C8B-B14F-4D97-AF65-F5344CB8AC3E}">
        <p14:creationId xmlns:p14="http://schemas.microsoft.com/office/powerpoint/2010/main" val="18557225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627400-D089-7447-864B-77479EBD4214}" type="datetimeFigureOut">
              <a:rPr lang="en-US" smtClean="0"/>
              <a:pPr/>
              <a:t>2/24/2021</a:t>
            </a:fld>
            <a:endParaRPr lang="en-US"/>
          </a:p>
        </p:txBody>
      </p:sp>
      <p:sp>
        <p:nvSpPr>
          <p:cNvPr id="5" name="Footer Placeholder 4"/>
          <p:cNvSpPr>
            <a:spLocks noGrp="1"/>
          </p:cNvSpPr>
          <p:nvPr>
            <p:ph type="ftr" sz="quarter" idx="11"/>
          </p:nvPr>
        </p:nvSpPr>
        <p:spPr/>
        <p:txBody>
          <a:bodyPr/>
          <a:lstStyle/>
          <a:p>
            <a:r>
              <a:rPr lang="en-US"/>
              <a:t>.NET Conf 2020</a:t>
            </a:r>
          </a:p>
        </p:txBody>
      </p:sp>
      <p:sp>
        <p:nvSpPr>
          <p:cNvPr id="6" name="Slide Number Placeholder 5"/>
          <p:cNvSpPr>
            <a:spLocks noGrp="1"/>
          </p:cNvSpPr>
          <p:nvPr>
            <p:ph type="sldNum" sz="quarter" idx="12"/>
          </p:nvPr>
        </p:nvSpPr>
        <p:spPr/>
        <p:txBody>
          <a:bodyPr/>
          <a:lstStyle/>
          <a:p>
            <a:fld id="{CDACE531-2FE7-1449-9EEA-A972806695F4}" type="slidenum">
              <a:rPr lang="en-US" smtClean="0"/>
              <a:pPr/>
              <a:t>‹#›</a:t>
            </a:fld>
            <a:endParaRPr lang="en-US"/>
          </a:p>
        </p:txBody>
      </p:sp>
    </p:spTree>
    <p:extLst>
      <p:ext uri="{BB962C8B-B14F-4D97-AF65-F5344CB8AC3E}">
        <p14:creationId xmlns:p14="http://schemas.microsoft.com/office/powerpoint/2010/main" val="3911180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2/24/2021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2/24/2021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767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727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2/24/2021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2/24/2021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9447357"/>
      </p:ext>
    </p:extLst>
  </p:cSld>
  <p:clrMapOvr>
    <a:masterClrMapping/>
  </p:clrMapOvr>
  <p:extLst>
    <p:ext uri="{DCECCB84-F9BA-43D5-87BE-67443E8EF086}">
      <p15:sldGuideLst xmlns:p15="http://schemas.microsoft.com/office/powerpoint/2012/main">
        <p15:guide id="3" pos="613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67022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89625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26762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30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56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2768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3121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803415"/>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7869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98158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10504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204668"/>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56700"/>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807145"/>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42118"/>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763069"/>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147"/>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358318"/>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953715"/>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341814"/>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9277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05014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7813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80390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391635"/>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3008"/>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5201"/>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7304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26048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2/24/2021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5473649"/>
      </p:ext>
    </p:extLst>
  </p:cSld>
  <p:clrMapOvr>
    <a:masterClrMapping/>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022974"/>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830522"/>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63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71432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03345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896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81749"/>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799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73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2/24/2021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522420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218875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8F0E-2299-49AF-88F6-79E96B6CC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7750C-A843-4106-9884-D42E9462D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2672-3F53-472C-B1DF-E72355A7C82C}"/>
              </a:ext>
            </a:extLst>
          </p:cNvPr>
          <p:cNvSpPr>
            <a:spLocks noGrp="1"/>
          </p:cNvSpPr>
          <p:nvPr>
            <p:ph type="dt" sz="half" idx="10"/>
          </p:nvPr>
        </p:nvSpPr>
        <p:spPr/>
        <p:txBody>
          <a:bodyPr/>
          <a:lstStyle/>
          <a:p>
            <a:fld id="{24AD8191-20E1-44E5-8464-744F26504396}" type="datetimeFigureOut">
              <a:rPr lang="en-US" smtClean="0"/>
              <a:t>2/24/2021</a:t>
            </a:fld>
            <a:endParaRPr lang="en-US"/>
          </a:p>
        </p:txBody>
      </p:sp>
      <p:sp>
        <p:nvSpPr>
          <p:cNvPr id="5" name="Footer Placeholder 4">
            <a:extLst>
              <a:ext uri="{FF2B5EF4-FFF2-40B4-BE49-F238E27FC236}">
                <a16:creationId xmlns:a16="http://schemas.microsoft.com/office/drawing/2014/main" id="{1DA4B346-95F0-4A4E-9D7B-55BACD2A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D2A7-1A28-4CD5-A438-D85F16793C87}"/>
              </a:ext>
            </a:extLst>
          </p:cNvPr>
          <p:cNvSpPr>
            <a:spLocks noGrp="1"/>
          </p:cNvSpPr>
          <p:nvPr>
            <p:ph type="sldNum" sz="quarter" idx="12"/>
          </p:nvPr>
        </p:nvSpPr>
        <p:spPr/>
        <p:txBody>
          <a:bodyPr/>
          <a:lstStyle/>
          <a:p>
            <a:fld id="{6BC89E5D-9593-45A4-B3BE-6FBEFD60F270}" type="slidenum">
              <a:rPr lang="en-US" smtClean="0"/>
              <a:t>‹#›</a:t>
            </a:fld>
            <a:endParaRPr lang="en-US"/>
          </a:p>
        </p:txBody>
      </p:sp>
    </p:spTree>
    <p:extLst>
      <p:ext uri="{BB962C8B-B14F-4D97-AF65-F5344CB8AC3E}">
        <p14:creationId xmlns:p14="http://schemas.microsoft.com/office/powerpoint/2010/main" val="166799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2/24/2021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425238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2/24/2021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5367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6969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0887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4625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72352"/>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881612"/>
      </p:ext>
    </p:extLst>
  </p:cSld>
  <p:clrMapOvr>
    <a:masterClrMapping/>
  </p:clrMapOvr>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2/24/2021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034425"/>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693793"/>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708047"/>
      </p:ext>
    </p:extLst>
  </p:cSld>
  <p:clrMapOvr>
    <a:masterClrMapping/>
  </p:clrMapOvr>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177231"/>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433842"/>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00697"/>
      </p:ext>
    </p:extLst>
  </p:cSld>
  <p:clrMapOvr>
    <a:masterClrMapping/>
  </p:clrMapOvr>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039553"/>
      </p:ext>
    </p:extLst>
  </p:cSld>
  <p:clrMapOvr>
    <a:masterClrMapping/>
  </p:clrMapOvr>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69528"/>
      </p:ext>
    </p:extLst>
  </p:cSld>
  <p:clrMapOvr>
    <a:masterClrMapping/>
  </p:clrMapOvr>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9059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171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image" Target="../media/image5.emf"/><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slideLayout" Target="../slideLayouts/slideLayout80.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2/24/2021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2/24/2021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9" r:id="rId14"/>
    <p:sldLayoutId id="2147483780"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2/24/2021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34677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3511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Lst>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627400-D089-7447-864B-77479EBD4214}" type="datetimeFigureOut">
              <a:rPr lang="en-US" smtClean="0"/>
              <a:pPr/>
              <a:t>2/24/2021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.NET Conf 2020</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83878539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png"/><Relationship Id="rId1" Type="http://schemas.openxmlformats.org/officeDocument/2006/relationships/slideLayout" Target="../slideLayouts/slideLayout26.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1.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21.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33.png"/><Relationship Id="rId15" Type="http://schemas.openxmlformats.org/officeDocument/2006/relationships/image" Target="../media/image41.svg"/><Relationship Id="rId10" Type="http://schemas.openxmlformats.org/officeDocument/2006/relationships/image" Target="../media/image1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Day 6 : ASP.NET Core </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endParaRPr lang="en-US" sz="1800"/>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1FD4-37BA-41F8-9D2C-209A46A722D9}"/>
              </a:ext>
            </a:extLst>
          </p:cNvPr>
          <p:cNvSpPr>
            <a:spLocks noGrp="1"/>
          </p:cNvSpPr>
          <p:nvPr>
            <p:ph type="title"/>
          </p:nvPr>
        </p:nvSpPr>
        <p:spPr/>
        <p:txBody>
          <a:bodyPr/>
          <a:lstStyle/>
          <a:p>
            <a:r>
              <a:rPr lang="en-US"/>
              <a:t>ASP.NET  Core</a:t>
            </a:r>
          </a:p>
        </p:txBody>
      </p:sp>
      <p:sp>
        <p:nvSpPr>
          <p:cNvPr id="3" name="Content Placeholder 2">
            <a:extLst>
              <a:ext uri="{FF2B5EF4-FFF2-40B4-BE49-F238E27FC236}">
                <a16:creationId xmlns:a16="http://schemas.microsoft.com/office/drawing/2014/main" id="{D1EEEF40-A114-44A5-89BE-21997F277065}"/>
              </a:ext>
            </a:extLst>
          </p:cNvPr>
          <p:cNvSpPr>
            <a:spLocks noGrp="1"/>
          </p:cNvSpPr>
          <p:nvPr>
            <p:ph idx="1"/>
          </p:nvPr>
        </p:nvSpPr>
        <p:spPr/>
        <p:txBody>
          <a:bodyPr>
            <a:normAutofit fontScale="92500" lnSpcReduction="10000"/>
          </a:bodyPr>
          <a:lstStyle/>
          <a:p>
            <a:pPr>
              <a:lnSpc>
                <a:spcPct val="150000"/>
              </a:lnSpc>
            </a:pPr>
            <a:r>
              <a:rPr lang="en-IN"/>
              <a:t>A cross-platform, high-performance, open-source framework for building modern, cloud-enabled, Internet-connected apps.</a:t>
            </a:r>
          </a:p>
          <a:p>
            <a:pPr>
              <a:lnSpc>
                <a:spcPct val="150000"/>
              </a:lnSpc>
            </a:pPr>
            <a:r>
              <a:rPr lang="en-IN"/>
              <a:t> Is a redesign of ASP.NET 4.x, including architectural changes that result in a leaner, more modular framework</a:t>
            </a:r>
          </a:p>
          <a:p>
            <a:pPr>
              <a:lnSpc>
                <a:spcPct val="150000"/>
              </a:lnSpc>
            </a:pPr>
            <a:r>
              <a:rPr lang="en-IN"/>
              <a:t>Ability to develop and run on Windows, macOS, and Linux</a:t>
            </a:r>
          </a:p>
          <a:p>
            <a:pPr>
              <a:lnSpc>
                <a:spcPct val="150000"/>
              </a:lnSpc>
            </a:pPr>
            <a:r>
              <a:rPr lang="en-IN"/>
              <a:t>A lightweight, high-performance, and modular HTTP request pipeline.</a:t>
            </a:r>
            <a:endParaRPr lang="en-US"/>
          </a:p>
        </p:txBody>
      </p:sp>
    </p:spTree>
    <p:extLst>
      <p:ext uri="{BB962C8B-B14F-4D97-AF65-F5344CB8AC3E}">
        <p14:creationId xmlns:p14="http://schemas.microsoft.com/office/powerpoint/2010/main" val="838220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A5E416-3038-4E20-B63F-953B77E94BEB}"/>
              </a:ext>
            </a:extLst>
          </p:cNvPr>
          <p:cNvSpPr>
            <a:spLocks noGrp="1"/>
          </p:cNvSpPr>
          <p:nvPr>
            <p:ph type="title"/>
          </p:nvPr>
        </p:nvSpPr>
        <p:spPr/>
        <p:txBody>
          <a:bodyPr/>
          <a:lstStyle/>
          <a:p>
            <a:r>
              <a:rPr lang="en-US"/>
              <a:t>Framework selection</a:t>
            </a:r>
          </a:p>
        </p:txBody>
      </p:sp>
      <p:graphicFrame>
        <p:nvGraphicFramePr>
          <p:cNvPr id="5" name="Content Placeholder 4">
            <a:extLst>
              <a:ext uri="{FF2B5EF4-FFF2-40B4-BE49-F238E27FC236}">
                <a16:creationId xmlns:a16="http://schemas.microsoft.com/office/drawing/2014/main" id="{E7A389FC-6E57-43E9-8994-6E78687E6F18}"/>
              </a:ext>
            </a:extLst>
          </p:cNvPr>
          <p:cNvGraphicFramePr>
            <a:graphicFrameLocks noGrp="1"/>
          </p:cNvGraphicFramePr>
          <p:nvPr>
            <p:ph idx="1"/>
            <p:extLst>
              <p:ext uri="{D42A27DB-BD31-4B8C-83A1-F6EECF244321}">
                <p14:modId xmlns:p14="http://schemas.microsoft.com/office/powerpoint/2010/main" val="646848120"/>
              </p:ext>
            </p:extLst>
          </p:nvPr>
        </p:nvGraphicFramePr>
        <p:xfrm>
          <a:off x="838200" y="1825625"/>
          <a:ext cx="10515600" cy="4370824"/>
        </p:xfrm>
        <a:graphic>
          <a:graphicData uri="http://schemas.openxmlformats.org/drawingml/2006/table">
            <a:tbl>
              <a:tblPr/>
              <a:tblGrid>
                <a:gridCol w="5257800">
                  <a:extLst>
                    <a:ext uri="{9D8B030D-6E8A-4147-A177-3AD203B41FA5}">
                      <a16:colId xmlns:a16="http://schemas.microsoft.com/office/drawing/2014/main" val="1017920174"/>
                    </a:ext>
                  </a:extLst>
                </a:gridCol>
                <a:gridCol w="5257800">
                  <a:extLst>
                    <a:ext uri="{9D8B030D-6E8A-4147-A177-3AD203B41FA5}">
                      <a16:colId xmlns:a16="http://schemas.microsoft.com/office/drawing/2014/main" val="4117443040"/>
                    </a:ext>
                  </a:extLst>
                </a:gridCol>
              </a:tblGrid>
              <a:tr h="316461">
                <a:tc>
                  <a:txBody>
                    <a:bodyPr/>
                    <a:lstStyle/>
                    <a:p>
                      <a:pPr algn="l" fontAlgn="t"/>
                      <a:r>
                        <a:rPr lang="en-US" sz="1600" b="1">
                          <a:solidFill>
                            <a:srgbClr val="000000"/>
                          </a:solidFill>
                          <a:effectLst/>
                        </a:rPr>
                        <a:t>ASP.NET Core</a:t>
                      </a:r>
                    </a:p>
                  </a:txBody>
                  <a:tcPr marL="79115" marR="79115" marT="39558" marB="39558">
                    <a:lnL w="12700" cap="flat" cmpd="sng" algn="ctr">
                      <a:solidFill>
                        <a:srgbClr val="084DCB"/>
                      </a:solidFill>
                      <a:prstDash val="solid"/>
                      <a:round/>
                      <a:headEnd type="none" w="med" len="med"/>
                      <a:tailEnd type="none" w="med" len="med"/>
                    </a:lnL>
                    <a:lnR w="12700" cap="flat" cmpd="sng" algn="ctr">
                      <a:solidFill>
                        <a:srgbClr val="084DCB"/>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1600" b="1">
                          <a:solidFill>
                            <a:srgbClr val="000000"/>
                          </a:solidFill>
                          <a:effectLst/>
                        </a:rPr>
                        <a:t>ASP.NET 4.x</a:t>
                      </a:r>
                    </a:p>
                  </a:txBody>
                  <a:tcPr marL="79115" marR="79115" marT="39558" marB="39558">
                    <a:lnL w="12700" cap="flat" cmpd="sng" algn="ctr">
                      <a:solidFill>
                        <a:srgbClr val="084DCB"/>
                      </a:solidFill>
                      <a:prstDash val="solid"/>
                      <a:round/>
                      <a:headEnd type="none" w="med" len="med"/>
                      <a:tailEnd type="none" w="med" len="med"/>
                    </a:lnL>
                    <a:lnR w="12700" cap="flat" cmpd="sng" algn="ctr">
                      <a:solidFill>
                        <a:srgbClr val="084DCB"/>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852228277"/>
                  </a:ext>
                </a:extLst>
              </a:tr>
              <a:tr h="553807">
                <a:tc>
                  <a:txBody>
                    <a:bodyPr/>
                    <a:lstStyle/>
                    <a:p>
                      <a:pPr algn="l" fontAlgn="t"/>
                      <a:r>
                        <a:rPr lang="en-IN" sz="1600">
                          <a:solidFill>
                            <a:srgbClr val="000000"/>
                          </a:solidFill>
                          <a:effectLst/>
                        </a:rPr>
                        <a:t>Build for Windows, macOS, or Linux</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rPr>
                        <a:t>Build for Windows</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524870074"/>
                  </a:ext>
                </a:extLst>
              </a:tr>
              <a:tr h="1265844">
                <a:tc>
                  <a:txBody>
                    <a:bodyPr/>
                    <a:lstStyle/>
                    <a:p>
                      <a:pPr algn="l" fontAlgn="t"/>
                      <a:r>
                        <a:rPr lang="en-IN" sz="1600" u="none" strike="noStrike">
                          <a:solidFill>
                            <a:srgbClr val="000000"/>
                          </a:solidFill>
                          <a:effectLst/>
                        </a:rPr>
                        <a:t>Razor Pages</a:t>
                      </a:r>
                      <a:r>
                        <a:rPr lang="en-IN" sz="1600">
                          <a:solidFill>
                            <a:srgbClr val="000000"/>
                          </a:solidFill>
                          <a:effectLst/>
                        </a:rPr>
                        <a:t> is the recommended approach to create a Web UI as of ASP.NET Core 2.x. See also </a:t>
                      </a:r>
                      <a:r>
                        <a:rPr lang="en-IN" sz="1600" u="none" strike="noStrike">
                          <a:solidFill>
                            <a:srgbClr val="000000"/>
                          </a:solidFill>
                          <a:effectLst/>
                        </a:rPr>
                        <a:t>MVC</a:t>
                      </a:r>
                      <a:r>
                        <a:rPr lang="en-IN" sz="1600">
                          <a:solidFill>
                            <a:srgbClr val="000000"/>
                          </a:solidFill>
                          <a:effectLst/>
                        </a:rPr>
                        <a:t>, </a:t>
                      </a:r>
                      <a:r>
                        <a:rPr lang="en-IN" sz="1600" u="none" strike="noStrike">
                          <a:solidFill>
                            <a:srgbClr val="000000"/>
                          </a:solidFill>
                          <a:effectLst/>
                        </a:rPr>
                        <a:t>Web API</a:t>
                      </a:r>
                      <a:r>
                        <a:rPr lang="en-IN" sz="1600">
                          <a:solidFill>
                            <a:srgbClr val="000000"/>
                          </a:solidFill>
                          <a:effectLst/>
                        </a:rPr>
                        <a:t>, and </a:t>
                      </a:r>
                      <a:r>
                        <a:rPr lang="en-IN" sz="1600" u="none" strike="noStrike" err="1">
                          <a:solidFill>
                            <a:srgbClr val="000000"/>
                          </a:solidFill>
                          <a:effectLst/>
                        </a:rPr>
                        <a:t>SignalR</a:t>
                      </a:r>
                      <a:r>
                        <a:rPr lang="en-IN" sz="1600">
                          <a:solidFill>
                            <a:srgbClr val="000000"/>
                          </a:solidFill>
                          <a:effectLst/>
                        </a:rPr>
                        <a:t>.</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rPr>
                        <a:t>Use </a:t>
                      </a:r>
                      <a:r>
                        <a:rPr lang="en-IN" sz="1600" u="none" strike="noStrike">
                          <a:solidFill>
                            <a:srgbClr val="000000"/>
                          </a:solidFill>
                          <a:effectLst/>
                        </a:rPr>
                        <a:t>Web Forms</a:t>
                      </a:r>
                      <a:r>
                        <a:rPr lang="en-IN" sz="1600">
                          <a:solidFill>
                            <a:srgbClr val="000000"/>
                          </a:solidFill>
                          <a:effectLst/>
                        </a:rPr>
                        <a:t>, </a:t>
                      </a:r>
                      <a:r>
                        <a:rPr lang="en-IN" sz="1600" u="none" strike="noStrike" err="1">
                          <a:solidFill>
                            <a:srgbClr val="000000"/>
                          </a:solidFill>
                          <a:effectLst/>
                        </a:rPr>
                        <a:t>SignalR</a:t>
                      </a:r>
                      <a:r>
                        <a:rPr lang="en-IN" sz="1600">
                          <a:solidFill>
                            <a:srgbClr val="000000"/>
                          </a:solidFill>
                          <a:effectLst/>
                        </a:rPr>
                        <a:t>, </a:t>
                      </a:r>
                      <a:r>
                        <a:rPr lang="en-IN" sz="1600" u="none" strike="noStrike">
                          <a:solidFill>
                            <a:srgbClr val="000000"/>
                          </a:solidFill>
                          <a:effectLst/>
                        </a:rPr>
                        <a:t>MVC</a:t>
                      </a:r>
                      <a:r>
                        <a:rPr lang="en-IN" sz="1600">
                          <a:solidFill>
                            <a:srgbClr val="000000"/>
                          </a:solidFill>
                          <a:effectLst/>
                        </a:rPr>
                        <a:t>, </a:t>
                      </a:r>
                      <a:r>
                        <a:rPr lang="en-IN" sz="1600" u="none" strike="noStrike">
                          <a:solidFill>
                            <a:srgbClr val="000000"/>
                          </a:solidFill>
                          <a:effectLst/>
                        </a:rPr>
                        <a:t>Web API</a:t>
                      </a:r>
                      <a:r>
                        <a:rPr lang="en-IN" sz="1600">
                          <a:solidFill>
                            <a:srgbClr val="000000"/>
                          </a:solidFill>
                          <a:effectLst/>
                        </a:rPr>
                        <a:t>, </a:t>
                      </a:r>
                      <a:r>
                        <a:rPr lang="en-IN" sz="1600" u="none" strike="noStrike" err="1">
                          <a:solidFill>
                            <a:srgbClr val="000000"/>
                          </a:solidFill>
                          <a:effectLst/>
                        </a:rPr>
                        <a:t>WebHooks</a:t>
                      </a:r>
                      <a:r>
                        <a:rPr lang="en-IN" sz="1600">
                          <a:solidFill>
                            <a:srgbClr val="000000"/>
                          </a:solidFill>
                          <a:effectLst/>
                        </a:rPr>
                        <a:t>, or </a:t>
                      </a:r>
                      <a:r>
                        <a:rPr lang="en-IN" sz="1600" u="none" strike="noStrike">
                          <a:solidFill>
                            <a:srgbClr val="000000"/>
                          </a:solidFill>
                          <a:effectLst/>
                        </a:rPr>
                        <a:t>Web Pages</a:t>
                      </a:r>
                      <a:endParaRPr lang="en-IN" sz="1600">
                        <a:solidFill>
                          <a:srgbClr val="000000"/>
                        </a:solidFill>
                        <a:effectLst/>
                      </a:endParaRP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364511900"/>
                  </a:ext>
                </a:extLst>
              </a:tr>
              <a:tr h="316461">
                <a:tc>
                  <a:txBody>
                    <a:bodyPr/>
                    <a:lstStyle/>
                    <a:p>
                      <a:pPr algn="l" fontAlgn="t"/>
                      <a:r>
                        <a:rPr lang="en-US" sz="1600">
                          <a:solidFill>
                            <a:srgbClr val="000000"/>
                          </a:solidFill>
                          <a:effectLst/>
                        </a:rPr>
                        <a:t>Multiple versions per machine</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rPr>
                        <a:t>One version per machine</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428393936"/>
                  </a:ext>
                </a:extLst>
              </a:tr>
              <a:tr h="1028498">
                <a:tc>
                  <a:txBody>
                    <a:bodyPr/>
                    <a:lstStyle/>
                    <a:p>
                      <a:pPr algn="l" fontAlgn="t"/>
                      <a:r>
                        <a:rPr lang="en-IN" sz="1600">
                          <a:solidFill>
                            <a:srgbClr val="000000"/>
                          </a:solidFill>
                          <a:effectLst/>
                        </a:rPr>
                        <a:t>Develop with </a:t>
                      </a:r>
                      <a:r>
                        <a:rPr lang="en-IN" sz="1600" u="none" strike="noStrike">
                          <a:solidFill>
                            <a:srgbClr val="000000"/>
                          </a:solidFill>
                          <a:effectLst/>
                        </a:rPr>
                        <a:t>Visual Studio</a:t>
                      </a:r>
                      <a:r>
                        <a:rPr lang="en-IN" sz="1600">
                          <a:solidFill>
                            <a:srgbClr val="000000"/>
                          </a:solidFill>
                          <a:effectLst/>
                        </a:rPr>
                        <a:t>, </a:t>
                      </a:r>
                      <a:r>
                        <a:rPr lang="en-IN" sz="1600" u="none" strike="noStrike">
                          <a:solidFill>
                            <a:srgbClr val="000000"/>
                          </a:solidFill>
                          <a:effectLst/>
                        </a:rPr>
                        <a:t>Visual Studio for Mac</a:t>
                      </a:r>
                      <a:r>
                        <a:rPr lang="en-IN" sz="1600">
                          <a:solidFill>
                            <a:srgbClr val="000000"/>
                          </a:solidFill>
                          <a:effectLst/>
                        </a:rPr>
                        <a:t>, or </a:t>
                      </a:r>
                      <a:r>
                        <a:rPr lang="en-IN" sz="1600" u="none" strike="noStrike">
                          <a:solidFill>
                            <a:srgbClr val="000000"/>
                          </a:solidFill>
                          <a:effectLst/>
                        </a:rPr>
                        <a:t>Visual Studio Code</a:t>
                      </a:r>
                      <a:r>
                        <a:rPr lang="en-IN" sz="1600">
                          <a:solidFill>
                            <a:srgbClr val="000000"/>
                          </a:solidFill>
                          <a:effectLst/>
                        </a:rPr>
                        <a:t> using C# or F#</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rPr>
                        <a:t>Develop with </a:t>
                      </a:r>
                      <a:r>
                        <a:rPr lang="en-IN" sz="1600" u="none" strike="noStrike">
                          <a:solidFill>
                            <a:srgbClr val="000000"/>
                          </a:solidFill>
                          <a:effectLst/>
                        </a:rPr>
                        <a:t>Visual Studio</a:t>
                      </a:r>
                      <a:r>
                        <a:rPr lang="en-IN" sz="1600">
                          <a:solidFill>
                            <a:srgbClr val="000000"/>
                          </a:solidFill>
                          <a:effectLst/>
                        </a:rPr>
                        <a:t> using C#, VB, or F#</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649319183"/>
                  </a:ext>
                </a:extLst>
              </a:tr>
              <a:tr h="553807">
                <a:tc>
                  <a:txBody>
                    <a:bodyPr/>
                    <a:lstStyle/>
                    <a:p>
                      <a:pPr algn="l" fontAlgn="t"/>
                      <a:r>
                        <a:rPr lang="en-IN" sz="1600">
                          <a:solidFill>
                            <a:srgbClr val="000000"/>
                          </a:solidFill>
                          <a:effectLst/>
                        </a:rPr>
                        <a:t>Higher performance than ASP.NET 4.x</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rPr>
                        <a:t>Good performance</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919449088"/>
                  </a:ext>
                </a:extLst>
              </a:tr>
              <a:tr h="316461">
                <a:tc>
                  <a:txBody>
                    <a:bodyPr/>
                    <a:lstStyle/>
                    <a:p>
                      <a:pPr algn="l" fontAlgn="t"/>
                      <a:r>
                        <a:rPr lang="en-US" sz="1600" u="none" strike="noStrike">
                          <a:solidFill>
                            <a:srgbClr val="000000"/>
                          </a:solidFill>
                          <a:effectLst/>
                        </a:rPr>
                        <a:t>Use .NET Core runtime</a:t>
                      </a:r>
                      <a:endParaRPr lang="en-US" sz="1600">
                        <a:solidFill>
                          <a:srgbClr val="000000"/>
                        </a:solidFill>
                        <a:effectLst/>
                      </a:endParaRP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rPr>
                        <a:t>Use .NET Framework runtime</a:t>
                      </a:r>
                    </a:p>
                  </a:txBody>
                  <a:tcPr marL="79115" marR="79115" marT="39558" marB="3955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117682694"/>
                  </a:ext>
                </a:extLst>
              </a:tr>
            </a:tbl>
          </a:graphicData>
        </a:graphic>
      </p:graphicFrame>
    </p:spTree>
    <p:extLst>
      <p:ext uri="{BB962C8B-B14F-4D97-AF65-F5344CB8AC3E}">
        <p14:creationId xmlns:p14="http://schemas.microsoft.com/office/powerpoint/2010/main" val="1471424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9A9720-DAFE-4CA6-AD98-5FC3ADD5A05B}"/>
              </a:ext>
            </a:extLst>
          </p:cNvPr>
          <p:cNvSpPr>
            <a:spLocks noGrp="1"/>
          </p:cNvSpPr>
          <p:nvPr>
            <p:ph type="title"/>
          </p:nvPr>
        </p:nvSpPr>
        <p:spPr/>
        <p:txBody>
          <a:bodyPr/>
          <a:lstStyle/>
          <a:p>
            <a:r>
              <a:rPr lang="en-US"/>
              <a:t>Hosting in Windows</a:t>
            </a:r>
          </a:p>
        </p:txBody>
      </p:sp>
      <p:pic>
        <p:nvPicPr>
          <p:cNvPr id="9" name="Picture 8">
            <a:extLst>
              <a:ext uri="{FF2B5EF4-FFF2-40B4-BE49-F238E27FC236}">
                <a16:creationId xmlns:a16="http://schemas.microsoft.com/office/drawing/2014/main" id="{408C8C17-3AA6-4F3D-804D-263445294A87}"/>
              </a:ext>
            </a:extLst>
          </p:cNvPr>
          <p:cNvPicPr>
            <a:picLocks noChangeAspect="1"/>
          </p:cNvPicPr>
          <p:nvPr/>
        </p:nvPicPr>
        <p:blipFill>
          <a:blip r:embed="rId2"/>
          <a:stretch>
            <a:fillRect/>
          </a:stretch>
        </p:blipFill>
        <p:spPr>
          <a:xfrm>
            <a:off x="838200" y="1690688"/>
            <a:ext cx="4010025" cy="5019259"/>
          </a:xfrm>
          <a:prstGeom prst="rect">
            <a:avLst/>
          </a:prstGeom>
        </p:spPr>
      </p:pic>
      <p:pic>
        <p:nvPicPr>
          <p:cNvPr id="10" name="Picture 9">
            <a:extLst>
              <a:ext uri="{FF2B5EF4-FFF2-40B4-BE49-F238E27FC236}">
                <a16:creationId xmlns:a16="http://schemas.microsoft.com/office/drawing/2014/main" id="{7C1C4E32-5006-432F-AFA8-A66AE58770F7}"/>
              </a:ext>
            </a:extLst>
          </p:cNvPr>
          <p:cNvPicPr>
            <a:picLocks noChangeAspect="1"/>
          </p:cNvPicPr>
          <p:nvPr/>
        </p:nvPicPr>
        <p:blipFill>
          <a:blip r:embed="rId3"/>
          <a:stretch>
            <a:fillRect/>
          </a:stretch>
        </p:blipFill>
        <p:spPr>
          <a:xfrm>
            <a:off x="7048500" y="1690688"/>
            <a:ext cx="4611188" cy="5019258"/>
          </a:xfrm>
          <a:prstGeom prst="rect">
            <a:avLst/>
          </a:prstGeom>
        </p:spPr>
      </p:pic>
    </p:spTree>
    <p:extLst>
      <p:ext uri="{BB962C8B-B14F-4D97-AF65-F5344CB8AC3E}">
        <p14:creationId xmlns:p14="http://schemas.microsoft.com/office/powerpoint/2010/main" val="2709957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9A9720-DAFE-4CA6-AD98-5FC3ADD5A05B}"/>
              </a:ext>
            </a:extLst>
          </p:cNvPr>
          <p:cNvSpPr>
            <a:spLocks noGrp="1"/>
          </p:cNvSpPr>
          <p:nvPr>
            <p:ph type="title"/>
          </p:nvPr>
        </p:nvSpPr>
        <p:spPr/>
        <p:txBody>
          <a:bodyPr/>
          <a:lstStyle/>
          <a:p>
            <a:r>
              <a:rPr lang="en-US"/>
              <a:t>IIS Internals</a:t>
            </a:r>
          </a:p>
        </p:txBody>
      </p:sp>
      <p:pic>
        <p:nvPicPr>
          <p:cNvPr id="2" name="Picture 1">
            <a:extLst>
              <a:ext uri="{FF2B5EF4-FFF2-40B4-BE49-F238E27FC236}">
                <a16:creationId xmlns:a16="http://schemas.microsoft.com/office/drawing/2014/main" id="{B3C9653D-5338-4FAC-B5EC-01AD274CE0AC}"/>
              </a:ext>
            </a:extLst>
          </p:cNvPr>
          <p:cNvPicPr>
            <a:picLocks noChangeAspect="1"/>
          </p:cNvPicPr>
          <p:nvPr/>
        </p:nvPicPr>
        <p:blipFill>
          <a:blip r:embed="rId2"/>
          <a:stretch>
            <a:fillRect/>
          </a:stretch>
        </p:blipFill>
        <p:spPr>
          <a:xfrm>
            <a:off x="2123493" y="1609725"/>
            <a:ext cx="8524875" cy="5248275"/>
          </a:xfrm>
          <a:prstGeom prst="rect">
            <a:avLst/>
          </a:prstGeom>
        </p:spPr>
      </p:pic>
    </p:spTree>
    <p:extLst>
      <p:ext uri="{BB962C8B-B14F-4D97-AF65-F5344CB8AC3E}">
        <p14:creationId xmlns:p14="http://schemas.microsoft.com/office/powerpoint/2010/main" val="4162702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a:t>Web server implementations - ASP.NET Core </a:t>
            </a:r>
          </a:p>
        </p:txBody>
      </p:sp>
      <p:pic>
        <p:nvPicPr>
          <p:cNvPr id="5" name="Picture 4">
            <a:extLst>
              <a:ext uri="{FF2B5EF4-FFF2-40B4-BE49-F238E27FC236}">
                <a16:creationId xmlns:a16="http://schemas.microsoft.com/office/drawing/2014/main" id="{17603D01-2BEA-4FD0-920E-DE5D2CC3CCD0}"/>
              </a:ext>
            </a:extLst>
          </p:cNvPr>
          <p:cNvPicPr>
            <a:picLocks noChangeAspect="1"/>
          </p:cNvPicPr>
          <p:nvPr/>
        </p:nvPicPr>
        <p:blipFill>
          <a:blip r:embed="rId3"/>
          <a:stretch>
            <a:fillRect/>
          </a:stretch>
        </p:blipFill>
        <p:spPr>
          <a:xfrm>
            <a:off x="2736929" y="5338783"/>
            <a:ext cx="5939352" cy="1154092"/>
          </a:xfrm>
          <a:prstGeom prst="rect">
            <a:avLst/>
          </a:prstGeom>
        </p:spPr>
      </p:pic>
      <p:sp>
        <p:nvSpPr>
          <p:cNvPr id="7" name="Content Placeholder 2">
            <a:extLst>
              <a:ext uri="{FF2B5EF4-FFF2-40B4-BE49-F238E27FC236}">
                <a16:creationId xmlns:a16="http://schemas.microsoft.com/office/drawing/2014/main" id="{78511E42-12FA-4241-A11F-8356E8B6DA42}"/>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a:t>Kestrel</a:t>
            </a:r>
          </a:p>
          <a:p>
            <a:pPr lvl="1">
              <a:lnSpc>
                <a:spcPct val="150000"/>
              </a:lnSpc>
            </a:pPr>
            <a:r>
              <a:rPr lang="en-IN"/>
              <a:t>default, cross-platform HTTP server implementation</a:t>
            </a:r>
          </a:p>
          <a:p>
            <a:pPr lvl="1">
              <a:lnSpc>
                <a:spcPct val="150000"/>
              </a:lnSpc>
            </a:pPr>
            <a:r>
              <a:rPr lang="en-IN"/>
              <a:t>provides the best performance and memory utilization</a:t>
            </a:r>
          </a:p>
          <a:p>
            <a:pPr lvl="1">
              <a:lnSpc>
                <a:spcPct val="150000"/>
              </a:lnSpc>
            </a:pPr>
            <a:r>
              <a:rPr lang="en-IN"/>
              <a:t>doesn't have some of the advanced features in HTTP.sys</a:t>
            </a:r>
          </a:p>
          <a:p>
            <a:pPr lvl="1">
              <a:lnSpc>
                <a:spcPct val="150000"/>
              </a:lnSpc>
            </a:pPr>
            <a:r>
              <a:rPr lang="en-IN"/>
              <a:t>Agility, it's developed and patched independent of the OS.</a:t>
            </a:r>
            <a:endParaRPr lang="en-US"/>
          </a:p>
        </p:txBody>
      </p:sp>
    </p:spTree>
    <p:extLst>
      <p:ext uri="{BB962C8B-B14F-4D97-AF65-F5344CB8AC3E}">
        <p14:creationId xmlns:p14="http://schemas.microsoft.com/office/powerpoint/2010/main" val="3485510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a:t>Web server implementations - ASP.NET Core </a:t>
            </a:r>
          </a:p>
        </p:txBody>
      </p:sp>
      <p:sp>
        <p:nvSpPr>
          <p:cNvPr id="7" name="Content Placeholder 2">
            <a:extLst>
              <a:ext uri="{FF2B5EF4-FFF2-40B4-BE49-F238E27FC236}">
                <a16:creationId xmlns:a16="http://schemas.microsoft.com/office/drawing/2014/main" id="{BF3D0E85-1073-4FA3-91F0-9957926BEFA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a:t>HTTP.sys</a:t>
            </a:r>
          </a:p>
          <a:p>
            <a:pPr lvl="1">
              <a:lnSpc>
                <a:spcPct val="150000"/>
              </a:lnSpc>
            </a:pPr>
            <a:r>
              <a:rPr lang="en-IN"/>
              <a:t>web server for ASP.NET core that runs only on Windows</a:t>
            </a:r>
          </a:p>
          <a:p>
            <a:pPr lvl="1">
              <a:lnSpc>
                <a:spcPct val="150000"/>
              </a:lnSpc>
            </a:pPr>
            <a:r>
              <a:rPr lang="en-IN"/>
              <a:t>alternative to Kestrel and also provides some extra features</a:t>
            </a:r>
          </a:p>
          <a:p>
            <a:pPr lvl="1">
              <a:lnSpc>
                <a:spcPct val="150000"/>
              </a:lnSpc>
            </a:pPr>
            <a:r>
              <a:rPr lang="en-IN"/>
              <a:t>Supports windows authentication, port sharing, web sockets</a:t>
            </a:r>
          </a:p>
          <a:p>
            <a:pPr lvl="1">
              <a:lnSpc>
                <a:spcPct val="150000"/>
              </a:lnSpc>
            </a:pPr>
            <a:r>
              <a:rPr lang="en-IN"/>
              <a:t>Agility, it's developed and patched independent of the OS.</a:t>
            </a:r>
            <a:endParaRPr lang="en-US"/>
          </a:p>
        </p:txBody>
      </p:sp>
      <p:pic>
        <p:nvPicPr>
          <p:cNvPr id="3076" name="Picture 4">
            <a:extLst>
              <a:ext uri="{FF2B5EF4-FFF2-40B4-BE49-F238E27FC236}">
                <a16:creationId xmlns:a16="http://schemas.microsoft.com/office/drawing/2014/main" id="{9F6A61C1-DDBF-47CC-ADCA-6381CF102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417" y="5349643"/>
            <a:ext cx="5855579" cy="1143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437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a:t>Web Server implementations - ASP.NET Core</a:t>
            </a:r>
          </a:p>
        </p:txBody>
      </p:sp>
      <p:sp>
        <p:nvSpPr>
          <p:cNvPr id="7" name="Content Placeholder 2">
            <a:extLst>
              <a:ext uri="{FF2B5EF4-FFF2-40B4-BE49-F238E27FC236}">
                <a16:creationId xmlns:a16="http://schemas.microsoft.com/office/drawing/2014/main" id="{BF3D0E85-1073-4FA3-91F0-9957926BEFA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a:t>IIS</a:t>
            </a:r>
          </a:p>
          <a:p>
            <a:pPr lvl="1">
              <a:lnSpc>
                <a:spcPct val="150000"/>
              </a:lnSpc>
            </a:pPr>
            <a:r>
              <a:rPr lang="en-IN"/>
              <a:t>A flexible, secure and manageable Web Server for hosting web apps, including ASP.NET Core.</a:t>
            </a:r>
          </a:p>
          <a:p>
            <a:pPr lvl="1">
              <a:lnSpc>
                <a:spcPct val="150000"/>
              </a:lnSpc>
            </a:pPr>
            <a:r>
              <a:rPr lang="en-IN"/>
              <a:t>Supports Windows Only</a:t>
            </a:r>
          </a:p>
          <a:p>
            <a:pPr lvl="1">
              <a:lnSpc>
                <a:spcPct val="150000"/>
              </a:lnSpc>
            </a:pPr>
            <a:r>
              <a:rPr lang="en-IN"/>
              <a:t>Needs a module called ASP.NET Core Hosting Bundle to be installed</a:t>
            </a:r>
          </a:p>
          <a:p>
            <a:pPr lvl="1">
              <a:lnSpc>
                <a:spcPct val="150000"/>
              </a:lnSpc>
            </a:pPr>
            <a:r>
              <a:rPr lang="en-IN"/>
              <a:t>Supports In Process as well as out-of-process hosting</a:t>
            </a:r>
            <a:endParaRPr lang="en-US"/>
          </a:p>
        </p:txBody>
      </p:sp>
      <p:pic>
        <p:nvPicPr>
          <p:cNvPr id="6146" name="Picture 2" descr="Kestrel communicates indirectly with the Internet through a reverse proxy server, such as IIS, Nginx, or Apache">
            <a:extLst>
              <a:ext uri="{FF2B5EF4-FFF2-40B4-BE49-F238E27FC236}">
                <a16:creationId xmlns:a16="http://schemas.microsoft.com/office/drawing/2014/main" id="{2B11A395-6CEB-43CC-B858-D5909B30C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237" y="5921375"/>
            <a:ext cx="6105525"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704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a:t>ASP.NET Core Hosting Bundle</a:t>
            </a:r>
          </a:p>
        </p:txBody>
      </p:sp>
      <p:sp>
        <p:nvSpPr>
          <p:cNvPr id="3" name="Content Placeholder 2">
            <a:extLst>
              <a:ext uri="{FF2B5EF4-FFF2-40B4-BE49-F238E27FC236}">
                <a16:creationId xmlns:a16="http://schemas.microsoft.com/office/drawing/2014/main" id="{3EE4AFE3-78BB-4D41-B72E-CB26E5B2BD4A}"/>
              </a:ext>
            </a:extLst>
          </p:cNvPr>
          <p:cNvSpPr>
            <a:spLocks noGrp="1"/>
          </p:cNvSpPr>
          <p:nvPr>
            <p:ph sz="half" idx="1"/>
          </p:nvPr>
        </p:nvSpPr>
        <p:spPr/>
        <p:txBody>
          <a:bodyPr/>
          <a:lstStyle/>
          <a:p>
            <a:r>
              <a:rPr lang="en-IN"/>
              <a:t>An installer for the .NET Core Runtime and the ASP.NET Core Module</a:t>
            </a:r>
            <a:endParaRPr lang="en-US"/>
          </a:p>
        </p:txBody>
      </p:sp>
      <p:pic>
        <p:nvPicPr>
          <p:cNvPr id="6" name="Content Placeholder 5">
            <a:extLst>
              <a:ext uri="{FF2B5EF4-FFF2-40B4-BE49-F238E27FC236}">
                <a16:creationId xmlns:a16="http://schemas.microsoft.com/office/drawing/2014/main" id="{AA55B6D0-1C71-4C93-B853-CB3032471C88}"/>
              </a:ext>
            </a:extLst>
          </p:cNvPr>
          <p:cNvPicPr>
            <a:picLocks noGrp="1" noChangeAspect="1"/>
          </p:cNvPicPr>
          <p:nvPr>
            <p:ph sz="half" idx="2"/>
          </p:nvPr>
        </p:nvPicPr>
        <p:blipFill>
          <a:blip r:embed="rId3"/>
          <a:stretch>
            <a:fillRect/>
          </a:stretch>
        </p:blipFill>
        <p:spPr>
          <a:xfrm>
            <a:off x="6172202" y="4357262"/>
            <a:ext cx="5798762" cy="1954638"/>
          </a:xfrm>
        </p:spPr>
      </p:pic>
      <p:sp>
        <p:nvSpPr>
          <p:cNvPr id="7" name="Content Placeholder 2">
            <a:extLst>
              <a:ext uri="{FF2B5EF4-FFF2-40B4-BE49-F238E27FC236}">
                <a16:creationId xmlns:a16="http://schemas.microsoft.com/office/drawing/2014/main" id="{BF3D0E85-1073-4FA3-91F0-9957926BEFA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p>
        </p:txBody>
      </p:sp>
      <p:pic>
        <p:nvPicPr>
          <p:cNvPr id="11" name="Picture 10">
            <a:extLst>
              <a:ext uri="{FF2B5EF4-FFF2-40B4-BE49-F238E27FC236}">
                <a16:creationId xmlns:a16="http://schemas.microsoft.com/office/drawing/2014/main" id="{ECF68363-7F2B-4019-A2C4-CCEE7C2B8ECF}"/>
              </a:ext>
            </a:extLst>
          </p:cNvPr>
          <p:cNvPicPr>
            <a:picLocks noChangeAspect="1"/>
          </p:cNvPicPr>
          <p:nvPr/>
        </p:nvPicPr>
        <p:blipFill>
          <a:blip r:embed="rId4"/>
          <a:stretch>
            <a:fillRect/>
          </a:stretch>
        </p:blipFill>
        <p:spPr>
          <a:xfrm>
            <a:off x="6255835" y="1825626"/>
            <a:ext cx="5662405" cy="1954638"/>
          </a:xfrm>
          <a:prstGeom prst="rect">
            <a:avLst/>
          </a:prstGeom>
        </p:spPr>
      </p:pic>
    </p:spTree>
    <p:extLst>
      <p:ext uri="{BB962C8B-B14F-4D97-AF65-F5344CB8AC3E}">
        <p14:creationId xmlns:p14="http://schemas.microsoft.com/office/powerpoint/2010/main" val="4089771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a:t>IIS – Out-of-Process Hosting</a:t>
            </a:r>
          </a:p>
        </p:txBody>
      </p:sp>
      <p:sp>
        <p:nvSpPr>
          <p:cNvPr id="7" name="Content Placeholder 2">
            <a:extLst>
              <a:ext uri="{FF2B5EF4-FFF2-40B4-BE49-F238E27FC236}">
                <a16:creationId xmlns:a16="http://schemas.microsoft.com/office/drawing/2014/main" id="{BF3D0E85-1073-4FA3-91F0-9957926BEFA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a:t>Runs an ASP.NET Core app as a diff process</a:t>
            </a:r>
          </a:p>
          <a:p>
            <a:pPr>
              <a:lnSpc>
                <a:spcPct val="150000"/>
              </a:lnSpc>
            </a:pPr>
            <a:r>
              <a:rPr lang="en-IN"/>
              <a:t>Performance hit is there</a:t>
            </a:r>
          </a:p>
        </p:txBody>
      </p:sp>
      <p:pic>
        <p:nvPicPr>
          <p:cNvPr id="8194" name="Picture 2" descr="ASP.NET Core Module in the out-of-process hosting scenario">
            <a:extLst>
              <a:ext uri="{FF2B5EF4-FFF2-40B4-BE49-F238E27FC236}">
                <a16:creationId xmlns:a16="http://schemas.microsoft.com/office/drawing/2014/main" id="{E9599124-98BB-4255-BB71-2A5B5C5CD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945" y="5242544"/>
            <a:ext cx="7525357" cy="125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421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a:t>IIS – In-Process Hosting</a:t>
            </a:r>
          </a:p>
        </p:txBody>
      </p:sp>
      <p:sp>
        <p:nvSpPr>
          <p:cNvPr id="7" name="Content Placeholder 2">
            <a:extLst>
              <a:ext uri="{FF2B5EF4-FFF2-40B4-BE49-F238E27FC236}">
                <a16:creationId xmlns:a16="http://schemas.microsoft.com/office/drawing/2014/main" id="{BF3D0E85-1073-4FA3-91F0-9957926BEFA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a:t>Runs an ASP.NET Core app in the same process as its IIS worker process</a:t>
            </a:r>
          </a:p>
          <a:p>
            <a:pPr>
              <a:lnSpc>
                <a:spcPct val="150000"/>
              </a:lnSpc>
            </a:pPr>
            <a:r>
              <a:rPr lang="en-IN"/>
              <a:t>Provides improved performance because requests aren't proxied</a:t>
            </a:r>
          </a:p>
        </p:txBody>
      </p:sp>
      <p:pic>
        <p:nvPicPr>
          <p:cNvPr id="7170" name="Picture 2" descr="ASP.NET Core Module in the in-process hosting scenario">
            <a:extLst>
              <a:ext uri="{FF2B5EF4-FFF2-40B4-BE49-F238E27FC236}">
                <a16:creationId xmlns:a16="http://schemas.microsoft.com/office/drawing/2014/main" id="{65A97460-B3A8-4B83-B1E9-DA8D1101D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079" y="4987460"/>
            <a:ext cx="7290609" cy="132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018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en-US" sz="4800"/>
              <a:t>.NET is a software development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a:solidFill>
                    <a:schemeClr val="bg1"/>
                  </a:solidFill>
                  <a:latin typeface="Segoe UI Semibold" panose="020B0702040204020203" pitchFamily="34" charset="0"/>
                </a:rPr>
                <a:t>AI</a:t>
              </a:r>
            </a:p>
          </p:txBody>
        </p:sp>
      </p:grpSp>
      <p:sp>
        <p:nvSpPr>
          <p:cNvPr id="9" name="Rectangle 8"/>
          <p:cNvSpPr/>
          <p:nvPr/>
        </p:nvSpPr>
        <p:spPr bwMode="auto">
          <a:xfrm>
            <a:off x="9987379" y="2281553"/>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9118" y="2286609"/>
            <a:ext cx="718429" cy="718429"/>
          </a:xfrm>
          <a:prstGeom prst="rect">
            <a:avLst/>
          </a:prstGeom>
        </p:spPr>
      </p:pic>
      <p:sp>
        <p:nvSpPr>
          <p:cNvPr id="63" name="Rectangle 62"/>
          <p:cNvSpPr/>
          <p:nvPr/>
        </p:nvSpPr>
        <p:spPr bwMode="auto">
          <a:xfrm>
            <a:off x="10075803" y="4208109"/>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603322" y="3284557"/>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52348" y="4225251"/>
            <a:ext cx="663234" cy="663234"/>
          </a:xfrm>
          <a:prstGeom prst="rect">
            <a:avLst/>
          </a:prstGeom>
        </p:spPr>
      </p:pic>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66135" y="3204155"/>
            <a:ext cx="797116" cy="797116"/>
          </a:xfrm>
          <a:prstGeom prst="rect">
            <a:avLst/>
          </a:prstGeom>
        </p:spPr>
      </p:pic>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a:t>Configuration File</a:t>
            </a:r>
          </a:p>
        </p:txBody>
      </p:sp>
      <p:sp>
        <p:nvSpPr>
          <p:cNvPr id="3" name="Content Placeholder 2">
            <a:extLst>
              <a:ext uri="{FF2B5EF4-FFF2-40B4-BE49-F238E27FC236}">
                <a16:creationId xmlns:a16="http://schemas.microsoft.com/office/drawing/2014/main" id="{2FED9E58-A736-4774-8165-D69E0BF43B74}"/>
              </a:ext>
            </a:extLst>
          </p:cNvPr>
          <p:cNvSpPr>
            <a:spLocks noGrp="1"/>
          </p:cNvSpPr>
          <p:nvPr>
            <p:ph idx="1"/>
          </p:nvPr>
        </p:nvSpPr>
        <p:spPr/>
        <p:txBody>
          <a:bodyPr>
            <a:normAutofit fontScale="47500" lnSpcReduction="20000"/>
          </a:bodyPr>
          <a:lstStyle/>
          <a:p>
            <a:r>
              <a:rPr lang="en-US"/>
              <a:t>&lt;?xml version="1.0" encoding="utf-8"?&gt;</a:t>
            </a:r>
          </a:p>
          <a:p>
            <a:r>
              <a:rPr lang="en-US"/>
              <a:t>&lt;configuration&gt;</a:t>
            </a:r>
          </a:p>
          <a:p>
            <a:r>
              <a:rPr lang="en-US"/>
              <a:t>  &lt;location path="." </a:t>
            </a:r>
            <a:r>
              <a:rPr lang="en-US" err="1"/>
              <a:t>inheritInChildApplications</a:t>
            </a:r>
            <a:r>
              <a:rPr lang="en-US"/>
              <a:t>="false"&gt;</a:t>
            </a:r>
          </a:p>
          <a:p>
            <a:r>
              <a:rPr lang="en-US"/>
              <a:t>    &lt;</a:t>
            </a:r>
            <a:r>
              <a:rPr lang="en-US" err="1"/>
              <a:t>system.webServer</a:t>
            </a:r>
            <a:r>
              <a:rPr lang="en-US"/>
              <a:t>&gt;</a:t>
            </a:r>
          </a:p>
          <a:p>
            <a:r>
              <a:rPr lang="en-US"/>
              <a:t>      &lt;handlers&gt;</a:t>
            </a:r>
          </a:p>
          <a:p>
            <a:r>
              <a:rPr lang="en-US"/>
              <a:t>        &lt;add name="</a:t>
            </a:r>
            <a:r>
              <a:rPr lang="en-US" err="1"/>
              <a:t>aspNetCore</a:t>
            </a:r>
            <a:r>
              <a:rPr lang="en-US"/>
              <a:t>" path="*" verb="*" modules="AspNetCoreModuleV2" </a:t>
            </a:r>
            <a:r>
              <a:rPr lang="en-US" err="1"/>
              <a:t>resourceType</a:t>
            </a:r>
            <a:r>
              <a:rPr lang="en-US"/>
              <a:t>="Unspecified" /&gt;</a:t>
            </a:r>
          </a:p>
          <a:p>
            <a:r>
              <a:rPr lang="en-US"/>
              <a:t>      &lt;/handlers&gt;</a:t>
            </a:r>
          </a:p>
          <a:p>
            <a:r>
              <a:rPr lang="en-US"/>
              <a:t>      &lt;</a:t>
            </a:r>
            <a:r>
              <a:rPr lang="en-US" err="1"/>
              <a:t>aspNetCore</a:t>
            </a:r>
            <a:r>
              <a:rPr lang="en-US"/>
              <a:t> </a:t>
            </a:r>
            <a:r>
              <a:rPr lang="en-US" err="1"/>
              <a:t>processPath</a:t>
            </a:r>
            <a:r>
              <a:rPr lang="en-US"/>
              <a:t>="dotnet"</a:t>
            </a:r>
          </a:p>
          <a:p>
            <a:r>
              <a:rPr lang="en-US"/>
              <a:t>                  arguments=".\MyApp.dll"</a:t>
            </a:r>
          </a:p>
          <a:p>
            <a:r>
              <a:rPr lang="en-US"/>
              <a:t>                  </a:t>
            </a:r>
            <a:r>
              <a:rPr lang="en-US" err="1"/>
              <a:t>stdoutLogEnabled</a:t>
            </a:r>
            <a:r>
              <a:rPr lang="en-US"/>
              <a:t>="false"</a:t>
            </a:r>
          </a:p>
          <a:p>
            <a:r>
              <a:rPr lang="en-US"/>
              <a:t>                  </a:t>
            </a:r>
            <a:r>
              <a:rPr lang="en-US" err="1"/>
              <a:t>stdoutLogFile</a:t>
            </a:r>
            <a:r>
              <a:rPr lang="en-US"/>
              <a:t>=".\logs\</a:t>
            </a:r>
            <a:r>
              <a:rPr lang="en-US" err="1"/>
              <a:t>stdout</a:t>
            </a:r>
            <a:r>
              <a:rPr lang="en-US"/>
              <a:t>"</a:t>
            </a:r>
          </a:p>
          <a:p>
            <a:r>
              <a:rPr lang="en-US"/>
              <a:t>                  </a:t>
            </a:r>
            <a:r>
              <a:rPr lang="en-US" err="1"/>
              <a:t>hostingModel</a:t>
            </a:r>
            <a:r>
              <a:rPr lang="en-US"/>
              <a:t>="</a:t>
            </a:r>
            <a:r>
              <a:rPr lang="en-US" err="1"/>
              <a:t>inprocess</a:t>
            </a:r>
            <a:r>
              <a:rPr lang="en-US"/>
              <a:t>" /&gt;</a:t>
            </a:r>
          </a:p>
          <a:p>
            <a:r>
              <a:rPr lang="en-US"/>
              <a:t>    &lt;/</a:t>
            </a:r>
            <a:r>
              <a:rPr lang="en-US" err="1"/>
              <a:t>system.webServer</a:t>
            </a:r>
            <a:r>
              <a:rPr lang="en-US"/>
              <a:t>&gt;</a:t>
            </a:r>
          </a:p>
          <a:p>
            <a:r>
              <a:rPr lang="en-US"/>
              <a:t>  &lt;/location&gt;</a:t>
            </a:r>
          </a:p>
          <a:p>
            <a:r>
              <a:rPr lang="en-US"/>
              <a:t>&lt;/configuration&gt;</a:t>
            </a:r>
          </a:p>
        </p:txBody>
      </p:sp>
    </p:spTree>
    <p:extLst>
      <p:ext uri="{BB962C8B-B14F-4D97-AF65-F5344CB8AC3E}">
        <p14:creationId xmlns:p14="http://schemas.microsoft.com/office/powerpoint/2010/main" val="315976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a:t>Visual Studio Integration</a:t>
            </a:r>
          </a:p>
        </p:txBody>
      </p:sp>
      <p:sp>
        <p:nvSpPr>
          <p:cNvPr id="7" name="Content Placeholder 2">
            <a:extLst>
              <a:ext uri="{FF2B5EF4-FFF2-40B4-BE49-F238E27FC236}">
                <a16:creationId xmlns:a16="http://schemas.microsoft.com/office/drawing/2014/main" id="{BF3D0E85-1073-4FA3-91F0-9957926BEFA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IN"/>
          </a:p>
        </p:txBody>
      </p:sp>
      <p:pic>
        <p:nvPicPr>
          <p:cNvPr id="4" name="Picture 3">
            <a:extLst>
              <a:ext uri="{FF2B5EF4-FFF2-40B4-BE49-F238E27FC236}">
                <a16:creationId xmlns:a16="http://schemas.microsoft.com/office/drawing/2014/main" id="{E5C85D56-5CFD-4181-97F2-D0B2C71F0781}"/>
              </a:ext>
            </a:extLst>
          </p:cNvPr>
          <p:cNvPicPr>
            <a:picLocks noChangeAspect="1"/>
          </p:cNvPicPr>
          <p:nvPr/>
        </p:nvPicPr>
        <p:blipFill>
          <a:blip r:embed="rId3"/>
          <a:stretch>
            <a:fillRect/>
          </a:stretch>
        </p:blipFill>
        <p:spPr>
          <a:xfrm>
            <a:off x="2224733" y="1453452"/>
            <a:ext cx="7147254" cy="5270733"/>
          </a:xfrm>
          <a:prstGeom prst="rect">
            <a:avLst/>
          </a:prstGeom>
        </p:spPr>
      </p:pic>
    </p:spTree>
    <p:extLst>
      <p:ext uri="{BB962C8B-B14F-4D97-AF65-F5344CB8AC3E}">
        <p14:creationId xmlns:p14="http://schemas.microsoft.com/office/powerpoint/2010/main" val="4149691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err="1"/>
              <a:t>Program.cs</a:t>
            </a:r>
            <a:endParaRPr lang="en-US"/>
          </a:p>
        </p:txBody>
      </p:sp>
      <p:pic>
        <p:nvPicPr>
          <p:cNvPr id="7" name="Content Placeholder 6">
            <a:extLst>
              <a:ext uri="{FF2B5EF4-FFF2-40B4-BE49-F238E27FC236}">
                <a16:creationId xmlns:a16="http://schemas.microsoft.com/office/drawing/2014/main" id="{7EC8A210-96E5-4217-A498-1BE9998B9754}"/>
              </a:ext>
            </a:extLst>
          </p:cNvPr>
          <p:cNvPicPr>
            <a:picLocks noGrp="1" noChangeAspect="1"/>
          </p:cNvPicPr>
          <p:nvPr>
            <p:ph idx="1"/>
          </p:nvPr>
        </p:nvPicPr>
        <p:blipFill>
          <a:blip r:embed="rId3"/>
          <a:stretch>
            <a:fillRect/>
          </a:stretch>
        </p:blipFill>
        <p:spPr>
          <a:xfrm>
            <a:off x="2100009" y="1862255"/>
            <a:ext cx="7387682" cy="4728116"/>
          </a:xfrm>
        </p:spPr>
      </p:pic>
    </p:spTree>
    <p:extLst>
      <p:ext uri="{BB962C8B-B14F-4D97-AF65-F5344CB8AC3E}">
        <p14:creationId xmlns:p14="http://schemas.microsoft.com/office/powerpoint/2010/main" val="335918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0687-18DA-4B78-9D61-3784FCD4C582}"/>
              </a:ext>
            </a:extLst>
          </p:cNvPr>
          <p:cNvSpPr>
            <a:spLocks noGrp="1"/>
          </p:cNvSpPr>
          <p:nvPr>
            <p:ph type="title"/>
          </p:nvPr>
        </p:nvSpPr>
        <p:spPr/>
        <p:txBody>
          <a:bodyPr/>
          <a:lstStyle/>
          <a:p>
            <a:r>
              <a:rPr lang="en-US" err="1"/>
              <a:t>Startup.cs</a:t>
            </a:r>
            <a:endParaRPr lang="en-US"/>
          </a:p>
        </p:txBody>
      </p:sp>
      <p:sp>
        <p:nvSpPr>
          <p:cNvPr id="4" name="Content Placeholder 3">
            <a:extLst>
              <a:ext uri="{FF2B5EF4-FFF2-40B4-BE49-F238E27FC236}">
                <a16:creationId xmlns:a16="http://schemas.microsoft.com/office/drawing/2014/main" id="{178DC6CF-3F37-42E5-A1D5-3A1CC6B687E6}"/>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B2C25B7-E12E-4065-928F-E57CE33A7BCB}"/>
              </a:ext>
            </a:extLst>
          </p:cNvPr>
          <p:cNvPicPr>
            <a:picLocks noChangeAspect="1"/>
          </p:cNvPicPr>
          <p:nvPr/>
        </p:nvPicPr>
        <p:blipFill>
          <a:blip r:embed="rId3"/>
          <a:stretch>
            <a:fillRect/>
          </a:stretch>
        </p:blipFill>
        <p:spPr>
          <a:xfrm>
            <a:off x="1848853" y="1573524"/>
            <a:ext cx="8494294" cy="5206417"/>
          </a:xfrm>
          <a:prstGeom prst="rect">
            <a:avLst/>
          </a:prstGeom>
        </p:spPr>
      </p:pic>
    </p:spTree>
    <p:extLst>
      <p:ext uri="{BB962C8B-B14F-4D97-AF65-F5344CB8AC3E}">
        <p14:creationId xmlns:p14="http://schemas.microsoft.com/office/powerpoint/2010/main" val="166724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t>Ask questions on Twitter using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idx="4294967295"/>
          </p:nvPr>
        </p:nvSpPr>
        <p:spPr>
          <a:xfrm>
            <a:off x="0" y="365125"/>
            <a:ext cx="10515600" cy="1325563"/>
          </a:xfrm>
        </p:spPr>
        <p:txBody>
          <a:bodyPr/>
          <a:lstStyle/>
          <a:p>
            <a:pPr algn="ctr"/>
            <a:r>
              <a:rPr lang="en-US"/>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idx="4294967295"/>
          </p:nvPr>
        </p:nvSpPr>
        <p:spPr>
          <a:xfrm>
            <a:off x="0" y="365125"/>
            <a:ext cx="10515600" cy="1325563"/>
          </a:xfrm>
        </p:spPr>
        <p:txBody>
          <a:bodyPr/>
          <a:lstStyle/>
          <a:p>
            <a:pPr algn="ctr"/>
            <a:r>
              <a:rPr lang="en-US"/>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3773292"/>
            <a:ext cx="2817909" cy="237994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The .NET Roadmap</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idx="4294967295"/>
          </p:nvPr>
        </p:nvSpPr>
        <p:spPr>
          <a:xfrm>
            <a:off x="1174750" y="420688"/>
            <a:ext cx="11017250" cy="615950"/>
          </a:xfrm>
        </p:spPr>
        <p:txBody>
          <a:bodyPr>
            <a:normAutofit fontScale="90000"/>
          </a:bodyPr>
          <a:lstStyle/>
          <a:p>
            <a:pPr algn="ctr"/>
            <a:r>
              <a:rPr lang="en-US" sz="4000" b="1">
                <a:latin typeface="+mn-lt"/>
                <a:cs typeface="Segoe UI"/>
              </a:rPr>
              <a:t>Introducing .NET 5</a:t>
            </a:r>
          </a:p>
        </p:txBody>
      </p:sp>
    </p:spTree>
    <p:extLst>
      <p:ext uri="{BB962C8B-B14F-4D97-AF65-F5344CB8AC3E}">
        <p14:creationId xmlns:p14="http://schemas.microsoft.com/office/powerpoint/2010/main" val="380339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 presetClass="exit"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3">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13077">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a:t>
            </a:r>
            <a:r>
              <a:rPr lang="en-US" sz="5333">
                <a:solidFill>
                  <a:srgbClr val="505050"/>
                </a:solidFill>
                <a:latin typeface="Segoe UI Light"/>
              </a:rPr>
              <a:t>NET—A </a:t>
            </a: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424259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.NET 5 General Availability</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2806034"/>
          </a:xfrm>
        </p:spPr>
        <p:txBody>
          <a:bodyPr>
            <a:normAutofit lnSpcReduction="10000"/>
          </a:bodyPr>
          <a:lstStyle/>
          <a:p>
            <a:pPr algn="l"/>
            <a:r>
              <a:rPr lang="en-US"/>
              <a:t>Single file applications &amp; smaller container images</a:t>
            </a:r>
          </a:p>
          <a:p>
            <a:pPr algn="l"/>
            <a:r>
              <a:rPr lang="en-US"/>
              <a:t>Web and cloud investments</a:t>
            </a:r>
          </a:p>
          <a:p>
            <a:pPr algn="l"/>
            <a:r>
              <a:rPr lang="en-US"/>
              <a:t>Windows desktop development enhancements</a:t>
            </a:r>
          </a:p>
          <a:p>
            <a:pPr algn="l"/>
            <a:r>
              <a:rPr lang="en-US"/>
              <a:t>Windows ARM64 support</a:t>
            </a:r>
          </a:p>
          <a:p>
            <a:pPr algn="l"/>
            <a:r>
              <a:rPr lang="en-US"/>
              <a:t>Continued performance improvements</a:t>
            </a:r>
          </a:p>
          <a:p>
            <a:pPr algn="l"/>
            <a:r>
              <a:rPr lang="en-US"/>
              <a:t>New C# 9.0, F# 5.0 language features</a:t>
            </a:r>
          </a:p>
        </p:txBody>
      </p:sp>
      <p:sp>
        <p:nvSpPr>
          <p:cNvPr id="4" name="Title 1">
            <a:extLst>
              <a:ext uri="{FF2B5EF4-FFF2-40B4-BE49-F238E27FC236}">
                <a16:creationId xmlns:a16="http://schemas.microsoft.com/office/drawing/2014/main" id="{9DEAB810-E789-4F5A-AFE7-B9FCC620BD4C}"/>
              </a:ext>
            </a:extLst>
          </p:cNvPr>
          <p:cNvSpPr txBox="1">
            <a:spLocks/>
          </p:cNvSpPr>
          <p:nvPr/>
        </p:nvSpPr>
        <p:spPr>
          <a:xfrm>
            <a:off x="873034" y="5821256"/>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800" b="1">
                <a:solidFill>
                  <a:schemeClr val="accent4">
                    <a:lumMod val="60000"/>
                    <a:lumOff val="40000"/>
                  </a:schemeClr>
                </a:solidFill>
                <a:latin typeface="+mj-lt"/>
              </a:rPr>
              <a:t>dot.net/get-dotnet5</a:t>
            </a:r>
          </a:p>
        </p:txBody>
      </p:sp>
    </p:spTree>
    <p:extLst>
      <p:ext uri="{BB962C8B-B14F-4D97-AF65-F5344CB8AC3E}">
        <p14:creationId xmlns:p14="http://schemas.microsoft.com/office/powerpoint/2010/main" val="411365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197" y="457200"/>
            <a:ext cx="7720586" cy="553998"/>
          </a:xfrm>
        </p:spPr>
        <p:txBody>
          <a:bodyPr/>
          <a:lstStyle/>
          <a:p>
            <a:r>
              <a:rPr lang="en-US">
                <a:latin typeface="Open Sans" panose="020B0604020202020204" charset="0"/>
                <a:ea typeface="Open Sans" panose="020B0604020202020204" charset="0"/>
                <a:cs typeface="Open Sans" panose="020B0604020202020204" charset="0"/>
              </a:rPr>
              <a:t>– .NET 5 to 6 "wave"</a:t>
            </a:r>
          </a:p>
        </p:txBody>
      </p:sp>
      <p:sp>
        <p:nvSpPr>
          <p:cNvPr id="3" name="Rectangle 2">
            <a:extLst>
              <a:ext uri="{FF2B5EF4-FFF2-40B4-BE49-F238E27FC236}">
                <a16:creationId xmlns:a16="http://schemas.microsoft.com/office/drawing/2014/main" id="{B2EBB25A-E3E8-4576-96F0-82DE397E8EC7}"/>
              </a:ext>
            </a:extLst>
          </p:cNvPr>
          <p:cNvSpPr/>
          <p:nvPr/>
        </p:nvSpPr>
        <p:spPr bwMode="auto">
          <a:xfrm>
            <a:off x="785884" y="1809749"/>
            <a:ext cx="3000375" cy="6953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785883" y="4005264"/>
            <a:ext cx="3000375" cy="6953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85883" y="2907506"/>
            <a:ext cx="3000375"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785882" y="2907506"/>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078089" y="1894193"/>
            <a:ext cx="7978995" cy="272382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Single SDK, one BCL, unified toolchain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Cross-platform native UI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Cross-platform web UI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Cloud native investments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0" y="5480089"/>
            <a:ext cx="12191999"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Open Sans" panose="020B0604020202020204" charset="0"/>
                <a:ea typeface="Open Sans" panose="020B0604020202020204" charset="0"/>
                <a:cs typeface="Open Sans" panose="020B0604020202020204" charset="0"/>
              </a:rPr>
              <a:t>.NET has the best of breed solutions for all modern workloads</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588263" y="476250"/>
            <a:ext cx="343128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Open Sans" panose="020B0604020202020204" charset="0"/>
                <a:ea typeface="Open Sans" panose="020B0604020202020204" charset="0"/>
                <a:cs typeface="Open Sans" panose="020B0604020202020204" charset="0"/>
              </a:rPr>
              <a:t>One .NET vision</a:t>
            </a:r>
          </a:p>
        </p:txBody>
      </p:sp>
    </p:spTree>
    <p:extLst>
      <p:ext uri="{BB962C8B-B14F-4D97-AF65-F5344CB8AC3E}">
        <p14:creationId xmlns:p14="http://schemas.microsoft.com/office/powerpoint/2010/main" val="16997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6" end="6"/>
                                            </p:txEl>
                                          </p:spTgt>
                                        </p:tgtEl>
                                        <p:attrNameLst>
                                          <p:attrName>style.visibility</p:attrName>
                                        </p:attrNameLst>
                                      </p:cBhvr>
                                      <p:to>
                                        <p:strVal val="visible"/>
                                      </p:to>
                                    </p:set>
                                    <p:animEffect transition="in" filter="fade">
                                      <p:cBhvr>
                                        <p:cTn id="34" dur="500"/>
                                        <p:tgtEl>
                                          <p:spTgt spid="11">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Effect transition="in" filter="fade">
                                      <p:cBhvr>
                                        <p:cTn id="39" dur="500"/>
                                        <p:tgtEl>
                                          <p:spTgt spid="11">
                                            <p:txEl>
                                              <p:pRg st="8" end="8"/>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uiExpand="1" build="p"/>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4294967295"/>
          </p:nvPr>
        </p:nvSpPr>
        <p:spPr>
          <a:xfrm>
            <a:off x="885825" y="4394200"/>
            <a:ext cx="11306175" cy="1982788"/>
          </a:xfrm>
        </p:spPr>
        <p:txBody>
          <a:bodyPr>
            <a:normAutofit/>
          </a:bodyPr>
          <a:lstStyle/>
          <a:p>
            <a:pPr>
              <a:defRPr/>
            </a:pPr>
            <a:r>
              <a:rPr lang="en-US">
                <a:latin typeface="Open Sans" panose="020B0604020202020204" charset="0"/>
                <a:ea typeface="Open Sans" panose="020B0604020202020204" charset="0"/>
                <a:cs typeface="Open Sans" panose="020B0604020202020204" charset="0"/>
              </a:rPr>
              <a:t>.NET 5.0 released on Nov 2020!</a:t>
            </a:r>
          </a:p>
          <a:p>
            <a:pPr>
              <a:defRPr/>
            </a:pPr>
            <a:r>
              <a:rPr lang="en-US">
                <a:latin typeface="Open Sans" panose="020B0604020202020204" charset="0"/>
                <a:ea typeface="Open Sans" panose="020B0604020202020204" charset="0"/>
                <a:cs typeface="Open Sans" panose="020B0604020202020204" charset="0"/>
              </a:rPr>
              <a:t>Major releases every year in November</a:t>
            </a:r>
          </a:p>
          <a:p>
            <a:pPr>
              <a:defRPr/>
            </a:pPr>
            <a:r>
              <a:rPr lang="en-US">
                <a:latin typeface="Open Sans" panose="020B0604020202020204" charset="0"/>
                <a:ea typeface="Open Sans" panose="020B0604020202020204" charset="0"/>
                <a:cs typeface="Open Sans" panose="020B0604020202020204" charset="0"/>
              </a:rPr>
              <a:t>LTS for even numbered releases</a:t>
            </a:r>
          </a:p>
          <a:p>
            <a:pPr>
              <a:defRPr/>
            </a:pPr>
            <a:r>
              <a:rPr lang="en-US">
                <a:latin typeface="Open Sans" panose="020B0604020202020204" charset="0"/>
                <a:ea typeface="Open Sans" panose="020B0604020202020204" charset="0"/>
                <a:cs typeface="Open Sans" panose="020B0604020202020204" charset="0"/>
              </a:rPr>
              <a:t>Predictable schedule, minor releases as needed</a:t>
            </a:r>
            <a:endParaRPr lang="en-US" sz="2800">
              <a:latin typeface="Open Sans" panose="020B0604020202020204" charset="0"/>
              <a:ea typeface="Open Sans" panose="020B0604020202020204" charset="0"/>
              <a:cs typeface="Open Sans" panose="020B0604020202020204" charset="0"/>
            </a:endParaRPr>
          </a:p>
        </p:txBody>
      </p:sp>
      <p:sp>
        <p:nvSpPr>
          <p:cNvPr id="3" name="Title 2">
            <a:extLst>
              <a:ext uri="{FF2B5EF4-FFF2-40B4-BE49-F238E27FC236}">
                <a16:creationId xmlns:a16="http://schemas.microsoft.com/office/drawing/2014/main" id="{16173141-AABB-48D7-AC77-E2A4E503145A}"/>
              </a:ext>
            </a:extLst>
          </p:cNvPr>
          <p:cNvSpPr>
            <a:spLocks noGrp="1"/>
          </p:cNvSpPr>
          <p:nvPr>
            <p:ph type="title" idx="4294967295"/>
          </p:nvPr>
        </p:nvSpPr>
        <p:spPr>
          <a:xfrm>
            <a:off x="489098" y="365125"/>
            <a:ext cx="10515600" cy="553998"/>
          </a:xfrm>
        </p:spPr>
        <p:txBody>
          <a:bodyPr/>
          <a:lstStyle/>
          <a:p>
            <a:r>
              <a:rPr lang="en-US">
                <a:latin typeface="Open Sans" panose="020B0604020202020204" charset="0"/>
                <a:ea typeface="Open Sans" panose="020B0604020202020204" charset="0"/>
                <a:cs typeface="Open Sans" panose="020B0604020202020204" charset="0"/>
              </a:rPr>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 name="Group 5">
            <a:extLst>
              <a:ext uri="{FF2B5EF4-FFF2-40B4-BE49-F238E27FC236}">
                <a16:creationId xmlns:a16="http://schemas.microsoft.com/office/drawing/2014/main" id="{1F210134-6DE3-4A6A-AC5D-8EED4C9ED139}"/>
              </a:ext>
            </a:extLst>
          </p:cNvPr>
          <p:cNvGrpSpPr/>
          <p:nvPr/>
        </p:nvGrpSpPr>
        <p:grpSpPr>
          <a:xfrm>
            <a:off x="2036430" y="1676100"/>
            <a:ext cx="8136715" cy="2218340"/>
            <a:chOff x="2036430" y="1676100"/>
            <a:chExt cx="8136715" cy="2218340"/>
          </a:xfrm>
        </p:grpSpPr>
        <p:grpSp>
          <p:nvGrpSpPr>
            <p:cNvPr id="5" name="Group 4">
              <a:extLst>
                <a:ext uri="{FF2B5EF4-FFF2-40B4-BE49-F238E27FC236}">
                  <a16:creationId xmlns:a16="http://schemas.microsoft.com/office/drawing/2014/main" id="{F7A6AF28-0E6C-498E-A29C-8263E1780468}"/>
                </a:ext>
              </a:extLst>
            </p:cNvPr>
            <p:cNvGrpSpPr/>
            <p:nvPr/>
          </p:nvGrpSpPr>
          <p:grpSpPr>
            <a:xfrm>
              <a:off x="2036430" y="1676100"/>
              <a:ext cx="6533951" cy="2218340"/>
              <a:chOff x="3241962" y="1662903"/>
              <a:chExt cx="6533951" cy="2218340"/>
            </a:xfrm>
          </p:grpSpPr>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FFC000"/>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3981368" y="2116509"/>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1"/>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9"/>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37D72B0D-510D-4F16-BED5-B2EE46E1911C}"/>
                </a:ext>
              </a:extLst>
            </p:cNvPr>
            <p:cNvSpPr/>
            <p:nvPr/>
          </p:nvSpPr>
          <p:spPr>
            <a:xfrm>
              <a:off x="9222874" y="1676100"/>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22" name="TextBox 21">
              <a:extLst>
                <a:ext uri="{FF2B5EF4-FFF2-40B4-BE49-F238E27FC236}">
                  <a16:creationId xmlns:a16="http://schemas.microsoft.com/office/drawing/2014/main" id="{59156328-9AA1-4194-B48A-ACFF5B6D1174}"/>
                </a:ext>
              </a:extLst>
            </p:cNvPr>
            <p:cNvSpPr txBox="1"/>
            <p:nvPr/>
          </p:nvSpPr>
          <p:spPr>
            <a:xfrm>
              <a:off x="8694333" y="278629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Nov 2024</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rPr>
                <a:t>.NET 9.0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E6E6E6"/>
                </a:solidFill>
                <a:effectLst/>
                <a:uLnTx/>
                <a:uFillTx/>
                <a:latin typeface="Open Sans" panose="020B0604020202020204" charset="0"/>
                <a:ea typeface="Open Sans" panose="020B0604020202020204" charset="0"/>
                <a:cs typeface="Open Sans" panose="020B0604020202020204" charset="0"/>
              </a:endParaRPr>
            </a:p>
          </p:txBody>
        </p:sp>
        <p:cxnSp>
          <p:nvCxnSpPr>
            <p:cNvPr id="23" name="Straight Connector 22">
              <a:extLst>
                <a:ext uri="{FF2B5EF4-FFF2-40B4-BE49-F238E27FC236}">
                  <a16:creationId xmlns:a16="http://schemas.microsoft.com/office/drawing/2014/main" id="{1EDB25BC-8A23-4DBA-A8B0-AB911E1087DE}"/>
                </a:ext>
              </a:extLst>
            </p:cNvPr>
            <p:cNvCxnSpPr>
              <a:cxnSpLocks/>
              <a:stCxn id="21" idx="4"/>
              <a:endCxn id="22" idx="0"/>
            </p:cNvCxnSpPr>
            <p:nvPr/>
          </p:nvCxnSpPr>
          <p:spPr>
            <a:xfrm flipH="1">
              <a:off x="9433739" y="211420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Star: 5 Points 10">
            <a:extLst>
              <a:ext uri="{FF2B5EF4-FFF2-40B4-BE49-F238E27FC236}">
                <a16:creationId xmlns:a16="http://schemas.microsoft.com/office/drawing/2014/main" id="{9A945103-FD9B-41D7-97B2-6BAE6CF83C87}"/>
              </a:ext>
            </a:extLst>
          </p:cNvPr>
          <p:cNvSpPr/>
          <p:nvPr/>
        </p:nvSpPr>
        <p:spPr bwMode="auto">
          <a:xfrm>
            <a:off x="2429268" y="1586774"/>
            <a:ext cx="689908" cy="616759"/>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412432847"/>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otNET5_Ignite.potx" id="{63EE74C6-9DC5-446F-813B-DB8CE2942326}" vid="{19D278B5-0ABD-402A-BC6A-1DE0E83771AA}"/>
    </a:ext>
  </a:extLst>
</a:theme>
</file>

<file path=ppt/theme/theme5.xml><?xml version="1.0" encoding="utf-8"?>
<a:theme xmlns:a="http://schemas.openxmlformats.org/drawingml/2006/main" name="Microsoft_Dark">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rk" id="{EAE84C79-2C38-9545-8136-F4C7B59ED2D2}" vid="{0880B336-E758-664A-9127-3F2E2653E919}"/>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3086</Words>
  <Application>Microsoft Office PowerPoint</Application>
  <PresentationFormat>Widescreen</PresentationFormat>
  <Paragraphs>352</Paragraphs>
  <Slides>24</Slides>
  <Notes>20</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24</vt:i4>
      </vt:variant>
    </vt:vector>
  </HeadingPairs>
  <TitlesOfParts>
    <vt:vector size="42" baseType="lpstr">
      <vt:lpstr>Open Sans</vt:lpstr>
      <vt:lpstr>Open Sans</vt:lpstr>
      <vt:lpstr>Calibri Light</vt:lpstr>
      <vt:lpstr>charter</vt:lpstr>
      <vt:lpstr>Consolas</vt:lpstr>
      <vt:lpstr>Segoe UI Semibold</vt:lpstr>
      <vt:lpstr>Calibri</vt:lpstr>
      <vt:lpstr>Arial</vt:lpstr>
      <vt:lpstr>Segoe UI Semilight</vt:lpstr>
      <vt:lpstr>Segoe UI Light</vt:lpstr>
      <vt:lpstr>Wingdings</vt:lpstr>
      <vt:lpstr>Segoe UI</vt:lpstr>
      <vt:lpstr>1_Office Theme</vt:lpstr>
      <vt:lpstr>3_Office Theme</vt:lpstr>
      <vt:lpstr>2_Office Theme</vt:lpstr>
      <vt:lpstr> Microsoft_Learn_Black_Template</vt:lpstr>
      <vt:lpstr>Microsoft_Dark</vt:lpstr>
      <vt:lpstr>Office Theme</vt:lpstr>
      <vt:lpstr>Day 6 : ASP.NET Core </vt:lpstr>
      <vt:lpstr>PowerPoint Presentation</vt:lpstr>
      <vt:lpstr>The .NET Roadmap</vt:lpstr>
      <vt:lpstr>The .NET Roadmap</vt:lpstr>
      <vt:lpstr>Introducing .NET 5</vt:lpstr>
      <vt:lpstr>PowerPoint Presentation</vt:lpstr>
      <vt:lpstr>.NET 5 General Availability</vt:lpstr>
      <vt:lpstr>– .NET 5 to 6 "wave"</vt:lpstr>
      <vt:lpstr>.NET Schedule</vt:lpstr>
      <vt:lpstr>ASP.NET  Core</vt:lpstr>
      <vt:lpstr>Framework selection</vt:lpstr>
      <vt:lpstr>Hosting in Windows</vt:lpstr>
      <vt:lpstr>IIS Internals</vt:lpstr>
      <vt:lpstr>Web server implementations - ASP.NET Core </vt:lpstr>
      <vt:lpstr>Web server implementations - ASP.NET Core </vt:lpstr>
      <vt:lpstr>Web Server implementations - ASP.NET Core</vt:lpstr>
      <vt:lpstr>ASP.NET Core Hosting Bundle</vt:lpstr>
      <vt:lpstr>IIS – Out-of-Process Hosting</vt:lpstr>
      <vt:lpstr>IIS – In-Process Hosting</vt:lpstr>
      <vt:lpstr>Configuration File</vt:lpstr>
      <vt:lpstr>Visual Studio Integration</vt:lpstr>
      <vt:lpstr>Program.cs</vt:lpstr>
      <vt:lpstr>Startup.cs</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Amal Dev</cp:lastModifiedBy>
  <cp:revision>1</cp:revision>
  <dcterms:created xsi:type="dcterms:W3CDTF">2020-08-18T20:47:27Z</dcterms:created>
  <dcterms:modified xsi:type="dcterms:W3CDTF">2021-02-24T17:27:21Z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